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9"/>
  </p:notesMasterIdLst>
  <p:sldIdLst>
    <p:sldId id="854" r:id="rId2"/>
    <p:sldId id="383" r:id="rId3"/>
    <p:sldId id="384" r:id="rId4"/>
    <p:sldId id="670" r:id="rId5"/>
    <p:sldId id="958" r:id="rId6"/>
    <p:sldId id="290" r:id="rId7"/>
    <p:sldId id="937" r:id="rId8"/>
    <p:sldId id="936" r:id="rId9"/>
    <p:sldId id="939" r:id="rId10"/>
    <p:sldId id="938" r:id="rId11"/>
    <p:sldId id="668" r:id="rId12"/>
    <p:sldId id="669" r:id="rId13"/>
    <p:sldId id="935" r:id="rId14"/>
    <p:sldId id="672" r:id="rId15"/>
    <p:sldId id="671" r:id="rId16"/>
    <p:sldId id="940" r:id="rId17"/>
    <p:sldId id="727" r:id="rId18"/>
    <p:sldId id="737" r:id="rId19"/>
    <p:sldId id="959" r:id="rId20"/>
    <p:sldId id="736" r:id="rId21"/>
    <p:sldId id="739" r:id="rId22"/>
    <p:sldId id="459" r:id="rId23"/>
    <p:sldId id="831" r:id="rId24"/>
    <p:sldId id="294" r:id="rId25"/>
    <p:sldId id="297" r:id="rId26"/>
    <p:sldId id="389" r:id="rId27"/>
    <p:sldId id="293" r:id="rId28"/>
    <p:sldId id="339" r:id="rId29"/>
    <p:sldId id="340" r:id="rId30"/>
    <p:sldId id="341" r:id="rId31"/>
    <p:sldId id="342" r:id="rId32"/>
    <p:sldId id="295" r:id="rId33"/>
    <p:sldId id="353" r:id="rId34"/>
    <p:sldId id="834" r:id="rId35"/>
    <p:sldId id="921" r:id="rId36"/>
    <p:sldId id="922" r:id="rId37"/>
    <p:sldId id="924" r:id="rId38"/>
    <p:sldId id="941" r:id="rId39"/>
    <p:sldId id="925" r:id="rId40"/>
    <p:sldId id="875" r:id="rId41"/>
    <p:sldId id="889" r:id="rId42"/>
    <p:sldId id="885" r:id="rId43"/>
    <p:sldId id="904" r:id="rId44"/>
    <p:sldId id="927" r:id="rId45"/>
    <p:sldId id="302" r:id="rId46"/>
    <p:sldId id="923" r:id="rId47"/>
    <p:sldId id="928" r:id="rId48"/>
    <p:sldId id="367" r:id="rId49"/>
    <p:sldId id="368" r:id="rId50"/>
    <p:sldId id="957" r:id="rId51"/>
    <p:sldId id="450" r:id="rId52"/>
    <p:sldId id="298" r:id="rId53"/>
    <p:sldId id="850" r:id="rId54"/>
    <p:sldId id="914" r:id="rId55"/>
    <p:sldId id="836" r:id="rId56"/>
    <p:sldId id="942" r:id="rId57"/>
    <p:sldId id="943" r:id="rId58"/>
    <p:sldId id="933" r:id="rId59"/>
    <p:sldId id="944" r:id="rId60"/>
    <p:sldId id="952" r:id="rId61"/>
    <p:sldId id="946" r:id="rId62"/>
    <p:sldId id="947" r:id="rId63"/>
    <p:sldId id="948" r:id="rId64"/>
    <p:sldId id="945" r:id="rId65"/>
    <p:sldId id="837" r:id="rId66"/>
    <p:sldId id="929" r:id="rId67"/>
    <p:sldId id="951" r:id="rId68"/>
    <p:sldId id="300" r:id="rId69"/>
    <p:sldId id="953" r:id="rId70"/>
    <p:sldId id="954" r:id="rId71"/>
    <p:sldId id="930" r:id="rId72"/>
    <p:sldId id="931" r:id="rId73"/>
    <p:sldId id="354" r:id="rId74"/>
    <p:sldId id="366" r:id="rId75"/>
    <p:sldId id="956" r:id="rId76"/>
    <p:sldId id="811" r:id="rId77"/>
    <p:sldId id="934"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FF"/>
    <a:srgbClr val="FEFF00"/>
    <a:srgbClr val="01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D9E850-8F97-4361-8342-671EB65FF9BE}" v="42" dt="2020-09-08T23:55:26.8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78378" autoAdjust="0"/>
  </p:normalViewPr>
  <p:slideViewPr>
    <p:cSldViewPr snapToGrid="0" snapToObjects="1">
      <p:cViewPr varScale="1">
        <p:scale>
          <a:sx n="86" d="100"/>
          <a:sy n="86" d="100"/>
        </p:scale>
        <p:origin x="246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832" y="-8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90D9E850-8F97-4361-8342-671EB65FF9BE}"/>
    <pc:docChg chg="custSel modSld">
      <pc:chgData name="Bethany Bolen" userId="8e338a04f9f07398" providerId="LiveId" clId="{90D9E850-8F97-4361-8342-671EB65FF9BE}" dt="2020-09-08T23:55:29.616" v="159" actId="167"/>
      <pc:docMkLst>
        <pc:docMk/>
      </pc:docMkLst>
      <pc:sldChg chg="addSp delSp modSp mod">
        <pc:chgData name="Bethany Bolen" userId="8e338a04f9f07398" providerId="LiveId" clId="{90D9E850-8F97-4361-8342-671EB65FF9BE}" dt="2020-09-08T23:52:43.393" v="39" actId="478"/>
        <pc:sldMkLst>
          <pc:docMk/>
          <pc:sldMk cId="1622304622" sldId="297"/>
        </pc:sldMkLst>
        <pc:picChg chg="add mod ord">
          <ac:chgData name="Bethany Bolen" userId="8e338a04f9f07398" providerId="LiveId" clId="{90D9E850-8F97-4361-8342-671EB65FF9BE}" dt="2020-09-08T23:52:42.581" v="38" actId="167"/>
          <ac:picMkLst>
            <pc:docMk/>
            <pc:sldMk cId="1622304622" sldId="297"/>
            <ac:picMk id="6" creationId="{1259AEBA-F69C-48F3-BAAE-1E7F95D68A89}"/>
          </ac:picMkLst>
        </pc:picChg>
        <pc:picChg chg="del">
          <ac:chgData name="Bethany Bolen" userId="8e338a04f9f07398" providerId="LiveId" clId="{90D9E850-8F97-4361-8342-671EB65FF9BE}" dt="2020-09-08T23:52:43.393" v="39" actId="478"/>
          <ac:picMkLst>
            <pc:docMk/>
            <pc:sldMk cId="1622304622" sldId="297"/>
            <ac:picMk id="8194" creationId="{00000000-0000-0000-0000-000000000000}"/>
          </ac:picMkLst>
        </pc:picChg>
      </pc:sldChg>
      <pc:sldChg chg="addSp delSp modSp mod">
        <pc:chgData name="Bethany Bolen" userId="8e338a04f9f07398" providerId="LiveId" clId="{90D9E850-8F97-4361-8342-671EB65FF9BE}" dt="2020-09-08T23:52:51.559" v="44" actId="478"/>
        <pc:sldMkLst>
          <pc:docMk/>
          <pc:sldMk cId="2818405085" sldId="353"/>
        </pc:sldMkLst>
        <pc:picChg chg="del">
          <ac:chgData name="Bethany Bolen" userId="8e338a04f9f07398" providerId="LiveId" clId="{90D9E850-8F97-4361-8342-671EB65FF9BE}" dt="2020-09-08T23:52:51.559" v="44" actId="478"/>
          <ac:picMkLst>
            <pc:docMk/>
            <pc:sldMk cId="2818405085" sldId="353"/>
            <ac:picMk id="6" creationId="{DEB57DEE-E3DB-4662-897F-F2F83B23070E}"/>
          </ac:picMkLst>
        </pc:picChg>
        <pc:picChg chg="add mod ord">
          <ac:chgData name="Bethany Bolen" userId="8e338a04f9f07398" providerId="LiveId" clId="{90D9E850-8F97-4361-8342-671EB65FF9BE}" dt="2020-09-08T23:52:50.688" v="43" actId="167"/>
          <ac:picMkLst>
            <pc:docMk/>
            <pc:sldMk cId="2818405085" sldId="353"/>
            <ac:picMk id="7" creationId="{D8FEC991-77CB-43D7-987C-26AFEF6AC43A}"/>
          </ac:picMkLst>
        </pc:picChg>
      </pc:sldChg>
      <pc:sldChg chg="addSp delSp modSp mod">
        <pc:chgData name="Bethany Bolen" userId="8e338a04f9f07398" providerId="LiveId" clId="{90D9E850-8F97-4361-8342-671EB65FF9BE}" dt="2020-09-08T23:55:21.343" v="151" actId="478"/>
        <pc:sldMkLst>
          <pc:docMk/>
          <pc:sldMk cId="1663562364" sldId="354"/>
        </pc:sldMkLst>
        <pc:picChg chg="del">
          <ac:chgData name="Bethany Bolen" userId="8e338a04f9f07398" providerId="LiveId" clId="{90D9E850-8F97-4361-8342-671EB65FF9BE}" dt="2020-09-08T23:55:21.343" v="151" actId="478"/>
          <ac:picMkLst>
            <pc:docMk/>
            <pc:sldMk cId="1663562364" sldId="354"/>
            <ac:picMk id="6" creationId="{00000000-0000-0000-0000-000000000000}"/>
          </ac:picMkLst>
        </pc:picChg>
        <pc:picChg chg="add mod ord">
          <ac:chgData name="Bethany Bolen" userId="8e338a04f9f07398" providerId="LiveId" clId="{90D9E850-8F97-4361-8342-671EB65FF9BE}" dt="2020-09-08T23:55:20.439" v="150" actId="167"/>
          <ac:picMkLst>
            <pc:docMk/>
            <pc:sldMk cId="1663562364" sldId="354"/>
            <ac:picMk id="7" creationId="{B4BCCD8C-A5FD-49B1-AD2C-560EFFBF5268}"/>
          </ac:picMkLst>
        </pc:picChg>
      </pc:sldChg>
      <pc:sldChg chg="addSp delSp modSp mod">
        <pc:chgData name="Bethany Bolen" userId="8e338a04f9f07398" providerId="LiveId" clId="{90D9E850-8F97-4361-8342-671EB65FF9BE}" dt="2020-09-08T23:51:54.882" v="16" actId="478"/>
        <pc:sldMkLst>
          <pc:docMk/>
          <pc:sldMk cId="2390306879" sldId="668"/>
        </pc:sldMkLst>
        <pc:picChg chg="add del mod">
          <ac:chgData name="Bethany Bolen" userId="8e338a04f9f07398" providerId="LiveId" clId="{90D9E850-8F97-4361-8342-671EB65FF9BE}" dt="2020-09-08T23:51:54.882" v="16" actId="478"/>
          <ac:picMkLst>
            <pc:docMk/>
            <pc:sldMk cId="2390306879" sldId="668"/>
            <ac:picMk id="6" creationId="{B449EAF0-FA1B-4A42-AC8F-2669A1143CF9}"/>
          </ac:picMkLst>
        </pc:picChg>
      </pc:sldChg>
      <pc:sldChg chg="addSp delSp modSp mod">
        <pc:chgData name="Bethany Bolen" userId="8e338a04f9f07398" providerId="LiveId" clId="{90D9E850-8F97-4361-8342-671EB65FF9BE}" dt="2020-09-08T23:52:10.402" v="24" actId="171"/>
        <pc:sldMkLst>
          <pc:docMk/>
          <pc:sldMk cId="698232188" sldId="669"/>
        </pc:sldMkLst>
        <pc:picChg chg="add mod ord">
          <ac:chgData name="Bethany Bolen" userId="8e338a04f9f07398" providerId="LiveId" clId="{90D9E850-8F97-4361-8342-671EB65FF9BE}" dt="2020-09-08T23:52:10.402" v="24" actId="171"/>
          <ac:picMkLst>
            <pc:docMk/>
            <pc:sldMk cId="698232188" sldId="669"/>
            <ac:picMk id="16" creationId="{5F4CDFFB-44CF-4D1A-AB35-18DB21D38DF2}"/>
          </ac:picMkLst>
        </pc:picChg>
        <pc:picChg chg="del mod">
          <ac:chgData name="Bethany Bolen" userId="8e338a04f9f07398" providerId="LiveId" clId="{90D9E850-8F97-4361-8342-671EB65FF9BE}" dt="2020-09-08T23:52:06.379" v="18" actId="478"/>
          <ac:picMkLst>
            <pc:docMk/>
            <pc:sldMk cId="698232188" sldId="669"/>
            <ac:picMk id="41" creationId="{00000000-0000-0000-0000-000000000000}"/>
          </ac:picMkLst>
        </pc:picChg>
      </pc:sldChg>
      <pc:sldChg chg="addSp delSp modSp mod">
        <pc:chgData name="Bethany Bolen" userId="8e338a04f9f07398" providerId="LiveId" clId="{90D9E850-8F97-4361-8342-671EB65FF9BE}" dt="2020-09-08T23:51:36.775" v="6" actId="478"/>
        <pc:sldMkLst>
          <pc:docMk/>
          <pc:sldMk cId="2967687921" sldId="670"/>
        </pc:sldMkLst>
        <pc:picChg chg="add mod ord">
          <ac:chgData name="Bethany Bolen" userId="8e338a04f9f07398" providerId="LiveId" clId="{90D9E850-8F97-4361-8342-671EB65FF9BE}" dt="2020-09-08T23:51:36.009" v="5" actId="167"/>
          <ac:picMkLst>
            <pc:docMk/>
            <pc:sldMk cId="2967687921" sldId="670"/>
            <ac:picMk id="4" creationId="{3B8558BE-7D19-4B1B-8A99-57000D4B6F82}"/>
          </ac:picMkLst>
        </pc:picChg>
        <pc:picChg chg="del">
          <ac:chgData name="Bethany Bolen" userId="8e338a04f9f07398" providerId="LiveId" clId="{90D9E850-8F97-4361-8342-671EB65FF9BE}" dt="2020-09-08T23:51:36.775" v="6" actId="478"/>
          <ac:picMkLst>
            <pc:docMk/>
            <pc:sldMk cId="2967687921" sldId="670"/>
            <ac:picMk id="2050" creationId="{00000000-0000-0000-0000-000000000000}"/>
          </ac:picMkLst>
        </pc:picChg>
      </pc:sldChg>
      <pc:sldChg chg="addSp delSp modSp mod">
        <pc:chgData name="Bethany Bolen" userId="8e338a04f9f07398" providerId="LiveId" clId="{90D9E850-8F97-4361-8342-671EB65FF9BE}" dt="2020-09-08T23:52:35.708" v="34" actId="478"/>
        <pc:sldMkLst>
          <pc:docMk/>
          <pc:sldMk cId="4001622470" sldId="671"/>
        </pc:sldMkLst>
        <pc:picChg chg="add mod ord">
          <ac:chgData name="Bethany Bolen" userId="8e338a04f9f07398" providerId="LiveId" clId="{90D9E850-8F97-4361-8342-671EB65FF9BE}" dt="2020-09-08T23:52:34.657" v="33" actId="167"/>
          <ac:picMkLst>
            <pc:docMk/>
            <pc:sldMk cId="4001622470" sldId="671"/>
            <ac:picMk id="6" creationId="{46F69F13-3869-4ED5-A5B5-C4BEA85332CA}"/>
          </ac:picMkLst>
        </pc:picChg>
        <pc:picChg chg="del">
          <ac:chgData name="Bethany Bolen" userId="8e338a04f9f07398" providerId="LiveId" clId="{90D9E850-8F97-4361-8342-671EB65FF9BE}" dt="2020-09-08T23:52:35.708" v="34" actId="478"/>
          <ac:picMkLst>
            <pc:docMk/>
            <pc:sldMk cId="4001622470" sldId="671"/>
            <ac:picMk id="6147" creationId="{00000000-0000-0000-0000-000000000000}"/>
          </ac:picMkLst>
        </pc:picChg>
      </pc:sldChg>
      <pc:sldChg chg="addSp delSp modSp mod">
        <pc:chgData name="Bethany Bolen" userId="8e338a04f9f07398" providerId="LiveId" clId="{90D9E850-8F97-4361-8342-671EB65FF9BE}" dt="2020-09-08T23:54:41.172" v="123" actId="167"/>
        <pc:sldMkLst>
          <pc:docMk/>
          <pc:sldMk cId="3746907378" sldId="837"/>
        </pc:sldMkLst>
        <pc:picChg chg="add mod ord">
          <ac:chgData name="Bethany Bolen" userId="8e338a04f9f07398" providerId="LiveId" clId="{90D9E850-8F97-4361-8342-671EB65FF9BE}" dt="2020-09-08T23:54:41.172" v="123" actId="167"/>
          <ac:picMkLst>
            <pc:docMk/>
            <pc:sldMk cId="3746907378" sldId="837"/>
            <ac:picMk id="4" creationId="{044F4898-669B-4CBC-82E3-AE8FA3365E3D}"/>
          </ac:picMkLst>
        </pc:picChg>
        <pc:picChg chg="del">
          <ac:chgData name="Bethany Bolen" userId="8e338a04f9f07398" providerId="LiveId" clId="{90D9E850-8F97-4361-8342-671EB65FF9BE}" dt="2020-09-08T23:54:32.267" v="117" actId="478"/>
          <ac:picMkLst>
            <pc:docMk/>
            <pc:sldMk cId="3746907378" sldId="837"/>
            <ac:picMk id="10" creationId="{00000000-0000-0000-0000-000000000000}"/>
          </ac:picMkLst>
        </pc:picChg>
      </pc:sldChg>
      <pc:sldChg chg="addSp delSp modSp mod">
        <pc:chgData name="Bethany Bolen" userId="8e338a04f9f07398" providerId="LiveId" clId="{90D9E850-8F97-4361-8342-671EB65FF9BE}" dt="2020-09-08T23:53:28.320" v="65" actId="1036"/>
        <pc:sldMkLst>
          <pc:docMk/>
          <pc:sldMk cId="536521396" sldId="850"/>
        </pc:sldMkLst>
        <pc:picChg chg="add mod ord">
          <ac:chgData name="Bethany Bolen" userId="8e338a04f9f07398" providerId="LiveId" clId="{90D9E850-8F97-4361-8342-671EB65FF9BE}" dt="2020-09-08T23:53:28.320" v="65" actId="1036"/>
          <ac:picMkLst>
            <pc:docMk/>
            <pc:sldMk cId="536521396" sldId="850"/>
            <ac:picMk id="6" creationId="{8D118C57-AE42-4839-B6DC-DBD7FFEDCF60}"/>
          </ac:picMkLst>
        </pc:picChg>
        <pc:picChg chg="del mod">
          <ac:chgData name="Bethany Bolen" userId="8e338a04f9f07398" providerId="LiveId" clId="{90D9E850-8F97-4361-8342-671EB65FF9BE}" dt="2020-09-08T23:53:19.037" v="59" actId="478"/>
          <ac:picMkLst>
            <pc:docMk/>
            <pc:sldMk cId="536521396" sldId="850"/>
            <ac:picMk id="4098" creationId="{00000000-0000-0000-0000-000000000000}"/>
          </ac:picMkLst>
        </pc:picChg>
      </pc:sldChg>
      <pc:sldChg chg="addSp delSp modSp mod">
        <pc:chgData name="Bethany Bolen" userId="8e338a04f9f07398" providerId="LiveId" clId="{90D9E850-8F97-4361-8342-671EB65FF9BE}" dt="2020-09-08T23:52:58.143" v="49" actId="478"/>
        <pc:sldMkLst>
          <pc:docMk/>
          <pc:sldMk cId="424329626" sldId="904"/>
        </pc:sldMkLst>
        <pc:picChg chg="add mod ord">
          <ac:chgData name="Bethany Bolen" userId="8e338a04f9f07398" providerId="LiveId" clId="{90D9E850-8F97-4361-8342-671EB65FF9BE}" dt="2020-09-08T23:52:57.406" v="48" actId="962"/>
          <ac:picMkLst>
            <pc:docMk/>
            <pc:sldMk cId="424329626" sldId="904"/>
            <ac:picMk id="6" creationId="{DA0C6CB5-F5DD-4681-9F6F-66D9B23FD25D}"/>
          </ac:picMkLst>
        </pc:picChg>
        <pc:picChg chg="del">
          <ac:chgData name="Bethany Bolen" userId="8e338a04f9f07398" providerId="LiveId" clId="{90D9E850-8F97-4361-8342-671EB65FF9BE}" dt="2020-09-08T23:52:58.143" v="49" actId="478"/>
          <ac:picMkLst>
            <pc:docMk/>
            <pc:sldMk cId="424329626" sldId="904"/>
            <ac:picMk id="10243" creationId="{00000000-0000-0000-0000-000000000000}"/>
          </ac:picMkLst>
        </pc:picChg>
      </pc:sldChg>
      <pc:sldChg chg="addSp delSp modSp mod">
        <pc:chgData name="Bethany Bolen" userId="8e338a04f9f07398" providerId="LiveId" clId="{90D9E850-8F97-4361-8342-671EB65FF9BE}" dt="2020-09-08T23:53:42.870" v="76" actId="1036"/>
        <pc:sldMkLst>
          <pc:docMk/>
          <pc:sldMk cId="430908827" sldId="914"/>
        </pc:sldMkLst>
        <pc:picChg chg="add mod ord">
          <ac:chgData name="Bethany Bolen" userId="8e338a04f9f07398" providerId="LiveId" clId="{90D9E850-8F97-4361-8342-671EB65FF9BE}" dt="2020-09-08T23:53:42.870" v="76" actId="1036"/>
          <ac:picMkLst>
            <pc:docMk/>
            <pc:sldMk cId="430908827" sldId="914"/>
            <ac:picMk id="6" creationId="{CBDF3D5A-364A-46CD-82F4-9E7DB0C2FD69}"/>
          </ac:picMkLst>
        </pc:picChg>
        <pc:picChg chg="del">
          <ac:chgData name="Bethany Bolen" userId="8e338a04f9f07398" providerId="LiveId" clId="{90D9E850-8F97-4361-8342-671EB65FF9BE}" dt="2020-09-08T23:53:36.286" v="70" actId="478"/>
          <ac:picMkLst>
            <pc:docMk/>
            <pc:sldMk cId="430908827" sldId="914"/>
            <ac:picMk id="4098" creationId="{00000000-0000-0000-0000-000000000000}"/>
          </ac:picMkLst>
        </pc:picChg>
      </pc:sldChg>
      <pc:sldChg chg="addSp delSp modSp mod">
        <pc:chgData name="Bethany Bolen" userId="8e338a04f9f07398" providerId="LiveId" clId="{90D9E850-8F97-4361-8342-671EB65FF9BE}" dt="2020-09-08T23:53:03.380" v="54" actId="478"/>
        <pc:sldMkLst>
          <pc:docMk/>
          <pc:sldMk cId="157379326" sldId="927"/>
        </pc:sldMkLst>
        <pc:picChg chg="add mod ord">
          <ac:chgData name="Bethany Bolen" userId="8e338a04f9f07398" providerId="LiveId" clId="{90D9E850-8F97-4361-8342-671EB65FF9BE}" dt="2020-09-08T23:53:02.447" v="53" actId="167"/>
          <ac:picMkLst>
            <pc:docMk/>
            <pc:sldMk cId="157379326" sldId="927"/>
            <ac:picMk id="8" creationId="{0B171C8A-FAEE-44A7-8EB3-2E0BAC288A2A}"/>
          </ac:picMkLst>
        </pc:picChg>
        <pc:picChg chg="del">
          <ac:chgData name="Bethany Bolen" userId="8e338a04f9f07398" providerId="LiveId" clId="{90D9E850-8F97-4361-8342-671EB65FF9BE}" dt="2020-09-08T23:53:03.380" v="54" actId="478"/>
          <ac:picMkLst>
            <pc:docMk/>
            <pc:sldMk cId="157379326" sldId="927"/>
            <ac:picMk id="10243" creationId="{00000000-0000-0000-0000-000000000000}"/>
          </ac:picMkLst>
        </pc:picChg>
      </pc:sldChg>
      <pc:sldChg chg="addSp delSp modSp mod">
        <pc:chgData name="Bethany Bolen" userId="8e338a04f9f07398" providerId="LiveId" clId="{90D9E850-8F97-4361-8342-671EB65FF9BE}" dt="2020-09-08T23:52:15.415" v="29" actId="478"/>
        <pc:sldMkLst>
          <pc:docMk/>
          <pc:sldMk cId="2205196875" sldId="935"/>
        </pc:sldMkLst>
        <pc:picChg chg="add mod ord">
          <ac:chgData name="Bethany Bolen" userId="8e338a04f9f07398" providerId="LiveId" clId="{90D9E850-8F97-4361-8342-671EB65FF9BE}" dt="2020-09-08T23:52:14.624" v="28" actId="962"/>
          <ac:picMkLst>
            <pc:docMk/>
            <pc:sldMk cId="2205196875" sldId="935"/>
            <ac:picMk id="6" creationId="{825E49E7-1831-48A2-9BD1-F4BAA3F5F88D}"/>
          </ac:picMkLst>
        </pc:picChg>
        <pc:picChg chg="del">
          <ac:chgData name="Bethany Bolen" userId="8e338a04f9f07398" providerId="LiveId" clId="{90D9E850-8F97-4361-8342-671EB65FF9BE}" dt="2020-09-08T23:52:15.415" v="29" actId="478"/>
          <ac:picMkLst>
            <pc:docMk/>
            <pc:sldMk cId="2205196875" sldId="935"/>
            <ac:picMk id="1026" creationId="{00000000-0000-0000-0000-000000000000}"/>
          </ac:picMkLst>
        </pc:picChg>
      </pc:sldChg>
      <pc:sldChg chg="addSp delSp modSp mod">
        <pc:chgData name="Bethany Bolen" userId="8e338a04f9f07398" providerId="LiveId" clId="{90D9E850-8F97-4361-8342-671EB65FF9BE}" dt="2020-09-08T23:51:49.174" v="14" actId="167"/>
        <pc:sldMkLst>
          <pc:docMk/>
          <pc:sldMk cId="2926267300" sldId="939"/>
        </pc:sldMkLst>
        <pc:picChg chg="add mod ord">
          <ac:chgData name="Bethany Bolen" userId="8e338a04f9f07398" providerId="LiveId" clId="{90D9E850-8F97-4361-8342-671EB65FF9BE}" dt="2020-09-08T23:51:49.174" v="14" actId="167"/>
          <ac:picMkLst>
            <pc:docMk/>
            <pc:sldMk cId="2926267300" sldId="939"/>
            <ac:picMk id="6" creationId="{17704976-83CA-4A29-A94B-CAB061FE6030}"/>
          </ac:picMkLst>
        </pc:picChg>
        <pc:picChg chg="del">
          <ac:chgData name="Bethany Bolen" userId="8e338a04f9f07398" providerId="LiveId" clId="{90D9E850-8F97-4361-8342-671EB65FF9BE}" dt="2020-09-08T23:51:45.419" v="11" actId="478"/>
          <ac:picMkLst>
            <pc:docMk/>
            <pc:sldMk cId="2926267300" sldId="939"/>
            <ac:picMk id="5123" creationId="{00000000-0000-0000-0000-000000000000}"/>
          </ac:picMkLst>
        </pc:picChg>
      </pc:sldChg>
      <pc:sldChg chg="addSp delSp modSp mod">
        <pc:chgData name="Bethany Bolen" userId="8e338a04f9f07398" providerId="LiveId" clId="{90D9E850-8F97-4361-8342-671EB65FF9BE}" dt="2020-09-08T23:53:57.949" v="94" actId="732"/>
        <pc:sldMkLst>
          <pc:docMk/>
          <pc:sldMk cId="124820128" sldId="944"/>
        </pc:sldMkLst>
        <pc:picChg chg="add mod ord modCrop">
          <ac:chgData name="Bethany Bolen" userId="8e338a04f9f07398" providerId="LiveId" clId="{90D9E850-8F97-4361-8342-671EB65FF9BE}" dt="2020-09-08T23:53:57.949" v="94" actId="732"/>
          <ac:picMkLst>
            <pc:docMk/>
            <pc:sldMk cId="124820128" sldId="944"/>
            <ac:picMk id="4" creationId="{5B06FBAB-41D2-46F9-844F-0CCA9C9F417D}"/>
          </ac:picMkLst>
        </pc:picChg>
        <pc:picChg chg="del">
          <ac:chgData name="Bethany Bolen" userId="8e338a04f9f07398" providerId="LiveId" clId="{90D9E850-8F97-4361-8342-671EB65FF9BE}" dt="2020-09-08T23:53:52.834" v="85" actId="478"/>
          <ac:picMkLst>
            <pc:docMk/>
            <pc:sldMk cId="124820128" sldId="944"/>
            <ac:picMk id="5" creationId="{00000000-0000-0000-0000-000000000000}"/>
          </ac:picMkLst>
        </pc:picChg>
      </pc:sldChg>
      <pc:sldChg chg="addSp delSp modSp mod">
        <pc:chgData name="Bethany Bolen" userId="8e338a04f9f07398" providerId="LiveId" clId="{90D9E850-8F97-4361-8342-671EB65FF9BE}" dt="2020-09-08T23:54:37.529" v="120" actId="167"/>
        <pc:sldMkLst>
          <pc:docMk/>
          <pc:sldMk cId="1195514480" sldId="945"/>
        </pc:sldMkLst>
        <pc:picChg chg="add mod ord">
          <ac:chgData name="Bethany Bolen" userId="8e338a04f9f07398" providerId="LiveId" clId="{90D9E850-8F97-4361-8342-671EB65FF9BE}" dt="2020-09-08T23:54:37.529" v="120" actId="167"/>
          <ac:picMkLst>
            <pc:docMk/>
            <pc:sldMk cId="1195514480" sldId="945"/>
            <ac:picMk id="4" creationId="{32F62056-B94D-49C8-8840-3E6395206CDA}"/>
          </ac:picMkLst>
        </pc:picChg>
        <pc:picChg chg="del">
          <ac:chgData name="Bethany Bolen" userId="8e338a04f9f07398" providerId="LiveId" clId="{90D9E850-8F97-4361-8342-671EB65FF9BE}" dt="2020-09-08T23:54:20.381" v="111" actId="478"/>
          <ac:picMkLst>
            <pc:docMk/>
            <pc:sldMk cId="1195514480" sldId="945"/>
            <ac:picMk id="8194" creationId="{00000000-0000-0000-0000-000000000000}"/>
          </ac:picMkLst>
        </pc:picChg>
      </pc:sldChg>
      <pc:sldChg chg="addSp delSp modSp mod">
        <pc:chgData name="Bethany Bolen" userId="8e338a04f9f07398" providerId="LiveId" clId="{90D9E850-8F97-4361-8342-671EB65FF9BE}" dt="2020-09-08T23:54:05.330" v="99" actId="478"/>
        <pc:sldMkLst>
          <pc:docMk/>
          <pc:sldMk cId="3163908823" sldId="947"/>
        </pc:sldMkLst>
        <pc:picChg chg="add mod ord">
          <ac:chgData name="Bethany Bolen" userId="8e338a04f9f07398" providerId="LiveId" clId="{90D9E850-8F97-4361-8342-671EB65FF9BE}" dt="2020-09-08T23:54:04.528" v="98" actId="167"/>
          <ac:picMkLst>
            <pc:docMk/>
            <pc:sldMk cId="3163908823" sldId="947"/>
            <ac:picMk id="6" creationId="{0BB6A0F7-C4E8-4621-BEC6-CB46D8DF70F7}"/>
          </ac:picMkLst>
        </pc:picChg>
        <pc:picChg chg="del">
          <ac:chgData name="Bethany Bolen" userId="8e338a04f9f07398" providerId="LiveId" clId="{90D9E850-8F97-4361-8342-671EB65FF9BE}" dt="2020-09-08T23:54:05.330" v="99" actId="478"/>
          <ac:picMkLst>
            <pc:docMk/>
            <pc:sldMk cId="3163908823" sldId="947"/>
            <ac:picMk id="4098" creationId="{00000000-0000-0000-0000-000000000000}"/>
          </ac:picMkLst>
        </pc:picChg>
      </pc:sldChg>
      <pc:sldChg chg="addSp delSp modSp mod">
        <pc:chgData name="Bethany Bolen" userId="8e338a04f9f07398" providerId="LiveId" clId="{90D9E850-8F97-4361-8342-671EB65FF9BE}" dt="2020-09-08T23:54:10.006" v="104" actId="478"/>
        <pc:sldMkLst>
          <pc:docMk/>
          <pc:sldMk cId="410807082" sldId="948"/>
        </pc:sldMkLst>
        <pc:picChg chg="add mod ord">
          <ac:chgData name="Bethany Bolen" userId="8e338a04f9f07398" providerId="LiveId" clId="{90D9E850-8F97-4361-8342-671EB65FF9BE}" dt="2020-09-08T23:54:09.287" v="103" actId="167"/>
          <ac:picMkLst>
            <pc:docMk/>
            <pc:sldMk cId="410807082" sldId="948"/>
            <ac:picMk id="6" creationId="{25ED8211-667C-4ACD-80DB-64EA81A2CB84}"/>
          </ac:picMkLst>
        </pc:picChg>
        <pc:picChg chg="del">
          <ac:chgData name="Bethany Bolen" userId="8e338a04f9f07398" providerId="LiveId" clId="{90D9E850-8F97-4361-8342-671EB65FF9BE}" dt="2020-09-08T23:54:10.006" v="104" actId="478"/>
          <ac:picMkLst>
            <pc:docMk/>
            <pc:sldMk cId="410807082" sldId="948"/>
            <ac:picMk id="5122" creationId="{00000000-0000-0000-0000-000000000000}"/>
          </ac:picMkLst>
        </pc:picChg>
      </pc:sldChg>
      <pc:sldChg chg="addSp delSp modSp mod">
        <pc:chgData name="Bethany Bolen" userId="8e338a04f9f07398" providerId="LiveId" clId="{90D9E850-8F97-4361-8342-671EB65FF9BE}" dt="2020-09-08T23:54:47.091" v="128" actId="478"/>
        <pc:sldMkLst>
          <pc:docMk/>
          <pc:sldMk cId="2696034873" sldId="951"/>
        </pc:sldMkLst>
        <pc:picChg chg="add mod ord">
          <ac:chgData name="Bethany Bolen" userId="8e338a04f9f07398" providerId="LiveId" clId="{90D9E850-8F97-4361-8342-671EB65FF9BE}" dt="2020-09-08T23:54:46.303" v="127" actId="167"/>
          <ac:picMkLst>
            <pc:docMk/>
            <pc:sldMk cId="2696034873" sldId="951"/>
            <ac:picMk id="4" creationId="{E9C68E69-6FC4-4F79-9F8A-F6C262FCA7E3}"/>
          </ac:picMkLst>
        </pc:picChg>
        <pc:picChg chg="del">
          <ac:chgData name="Bethany Bolen" userId="8e338a04f9f07398" providerId="LiveId" clId="{90D9E850-8F97-4361-8342-671EB65FF9BE}" dt="2020-09-08T23:54:47.091" v="128" actId="478"/>
          <ac:picMkLst>
            <pc:docMk/>
            <pc:sldMk cId="2696034873" sldId="951"/>
            <ac:picMk id="2050" creationId="{00000000-0000-0000-0000-000000000000}"/>
          </ac:picMkLst>
        </pc:picChg>
      </pc:sldChg>
      <pc:sldChg chg="addSp delSp modSp mod">
        <pc:chgData name="Bethany Bolen" userId="8e338a04f9f07398" providerId="LiveId" clId="{90D9E850-8F97-4361-8342-671EB65FF9BE}" dt="2020-09-08T23:55:14.614" v="146" actId="732"/>
        <pc:sldMkLst>
          <pc:docMk/>
          <pc:sldMk cId="4145799465" sldId="954"/>
        </pc:sldMkLst>
        <pc:picChg chg="add mod ord modCrop">
          <ac:chgData name="Bethany Bolen" userId="8e338a04f9f07398" providerId="LiveId" clId="{90D9E850-8F97-4361-8342-671EB65FF9BE}" dt="2020-09-08T23:55:14.614" v="146" actId="732"/>
          <ac:picMkLst>
            <pc:docMk/>
            <pc:sldMk cId="4145799465" sldId="954"/>
            <ac:picMk id="6" creationId="{FA089319-8C5C-48C9-A4C9-E20FD11D9D0D}"/>
          </ac:picMkLst>
        </pc:picChg>
        <pc:picChg chg="del">
          <ac:chgData name="Bethany Bolen" userId="8e338a04f9f07398" providerId="LiveId" clId="{90D9E850-8F97-4361-8342-671EB65FF9BE}" dt="2020-09-08T23:55:02.378" v="135" actId="478"/>
          <ac:picMkLst>
            <pc:docMk/>
            <pc:sldMk cId="4145799465" sldId="954"/>
            <ac:picMk id="5123" creationId="{00000000-0000-0000-0000-000000000000}"/>
          </ac:picMkLst>
        </pc:picChg>
      </pc:sldChg>
      <pc:sldChg chg="addSp delSp modSp mod">
        <pc:chgData name="Bethany Bolen" userId="8e338a04f9f07398" providerId="LiveId" clId="{90D9E850-8F97-4361-8342-671EB65FF9BE}" dt="2020-09-08T23:55:29.616" v="159" actId="167"/>
        <pc:sldMkLst>
          <pc:docMk/>
          <pc:sldMk cId="235836575" sldId="956"/>
        </pc:sldMkLst>
        <pc:picChg chg="add mod ord">
          <ac:chgData name="Bethany Bolen" userId="8e338a04f9f07398" providerId="LiveId" clId="{90D9E850-8F97-4361-8342-671EB65FF9BE}" dt="2020-09-08T23:55:29.616" v="159" actId="167"/>
          <ac:picMkLst>
            <pc:docMk/>
            <pc:sldMk cId="235836575" sldId="956"/>
            <ac:picMk id="6" creationId="{DF8FC1F0-E4D5-4D78-86DB-53EDA9598FB3}"/>
          </ac:picMkLst>
        </pc:picChg>
        <pc:picChg chg="del">
          <ac:chgData name="Bethany Bolen" userId="8e338a04f9f07398" providerId="LiveId" clId="{90D9E850-8F97-4361-8342-671EB65FF9BE}" dt="2020-09-08T23:55:26.822" v="156" actId="478"/>
          <ac:picMkLst>
            <pc:docMk/>
            <pc:sldMk cId="235836575" sldId="956"/>
            <ac:picMk id="1024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cdl.libraries.claremont.edu/cdm/ref/collection/nha/id/213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cdl.libraries.claremont.edu/cdm/ref/collection/nha/id/213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commons.wikimedia.org/wiki/File:Pesher_Habakkuk_Scroll.JPG"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commons.wikimedia.org/wiki/File:Pesher_Habakkuk_Scroll.JPG"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Kris Udd, Steven D. Anderson,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1 &amp; 2 Thessalonians volume, you may access the most recent version of the presentations at this private link: www.BiblePlaces.com/PCB-Thessalonians-updates54250/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07988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Letters would be delivered by a courier (cf. 1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3:2) and even passed from one recipient to another (e.g., Col 4:16). This opened the possibility for forgeries to be sent to churches falsely in the name of a</a:t>
            </a:r>
            <a:r>
              <a:rPr lang="en-US" sz="1200" kern="1200" baseline="0" dirty="0">
                <a:solidFill>
                  <a:schemeClr val="tx1"/>
                </a:solidFill>
                <a:effectLst/>
                <a:latin typeface="+mn-lt"/>
                <a:ea typeface="+mn-ea"/>
                <a:cs typeface="+mn-cs"/>
              </a:rPr>
              <a:t> trusted authority such as </a:t>
            </a:r>
            <a:r>
              <a:rPr lang="en-US" sz="1200" kern="1200" dirty="0">
                <a:solidFill>
                  <a:schemeClr val="tx1"/>
                </a:solidFill>
                <a:effectLst/>
                <a:latin typeface="+mn-lt"/>
                <a:ea typeface="+mn-ea"/>
                <a:cs typeface="+mn-cs"/>
              </a:rPr>
              <a:t>Paul. This carving was photographed in the Adana Museum.</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adr1005156964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Pseudonymous works were well-known in the ancient world and Paul was apparently</a:t>
            </a:r>
            <a:r>
              <a:rPr lang="en-US" baseline="0" dirty="0"/>
              <a:t> </a:t>
            </a:r>
            <a:r>
              <a:rPr lang="en-US" dirty="0"/>
              <a:t>wary of false teachers who might wish to use his name</a:t>
            </a:r>
            <a:r>
              <a:rPr lang="en-US" baseline="0" dirty="0"/>
              <a:t> to </a:t>
            </a:r>
            <a:r>
              <a:rPr lang="en-US" dirty="0"/>
              <a:t>pass off their heretical teachings. Fortunately, as seen in this verse, Paul would be able to point out any forgeries. The forgeries of Paul’s letters that still</a:t>
            </a:r>
            <a:r>
              <a:rPr lang="en-US" baseline="0" dirty="0"/>
              <a:t> </a:t>
            </a:r>
            <a:r>
              <a:rPr lang="en-US" dirty="0"/>
              <a:t>exist come from after Paul’s lifetime. The early church did not accept any claims of Scripture from writings composed after the time of the apostles. For example, the Muratorian Fragment (circa AD 180) rejects the Shepherd of Hermas as Scripture (even if it was profitable reading in itself as non-inspired Christian literature), because it was recently written and not from the time of the Apostles.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example of such forgeries from the</a:t>
            </a:r>
            <a:r>
              <a:rPr lang="en-US" baseline="0" dirty="0"/>
              <a:t> century following Paul’s lifetime would include some of </a:t>
            </a:r>
            <a:r>
              <a:rPr lang="en-US" dirty="0"/>
              <a:t>the works produced by the Gnostic movement.</a:t>
            </a:r>
            <a:r>
              <a:rPr lang="en-US" baseline="0" dirty="0"/>
              <a:t> Many </a:t>
            </a:r>
            <a:r>
              <a:rPr lang="en-US" dirty="0"/>
              <a:t>claimed to be written by an apostle or someone close to Jesus. The document shown in this photo is a fragment of a Gnostic text (originally written in Greek but only preserved in a Coptic translation) that claims to be from the Apostle Paul. The subscript at the end of the document reads “Prayer of Paul the Apostle” (Gk. </a:t>
            </a:r>
            <a:r>
              <a:rPr lang="en-US" i="1" dirty="0" err="1"/>
              <a:t>proseuchē</a:t>
            </a:r>
            <a:r>
              <a:rPr lang="en-US" i="1" dirty="0"/>
              <a:t> </a:t>
            </a:r>
            <a:r>
              <a:rPr lang="en-US" i="1" dirty="0" err="1"/>
              <a:t>paulou</a:t>
            </a:r>
            <a:r>
              <a:rPr lang="en-US" i="1" dirty="0"/>
              <a:t> </a:t>
            </a:r>
            <a:r>
              <a:rPr lang="en-US" i="1" dirty="0" err="1"/>
              <a:t>apostolou</a:t>
            </a:r>
            <a:r>
              <a:rPr lang="en-US" i="1" dirty="0"/>
              <a:t> </a:t>
            </a:r>
            <a:r>
              <a:rPr lang="en-US" dirty="0"/>
              <a:t>, </a:t>
            </a:r>
            <a:r>
              <a:rPr lang="el-GR" dirty="0"/>
              <a:t>προσευχη πα[υλου] </a:t>
            </a:r>
            <a:r>
              <a:rPr lang="el-GR" i="0" dirty="0"/>
              <a:t>αποστολου</a:t>
            </a:r>
            <a:r>
              <a:rPr lang="en-US" i="0" dirty="0"/>
              <a:t>).</a:t>
            </a:r>
            <a:r>
              <a:rPr lang="en-US" i="1" dirty="0"/>
              <a:t> </a:t>
            </a:r>
            <a:r>
              <a:rPr lang="en-US" dirty="0"/>
              <a:t>However, the document is clearly a later forgery infused with Gnostic concepts, likely dating from the mid-2nd or early 3rd centuries AD. </a:t>
            </a:r>
            <a:r>
              <a:rPr lang="en-US" sz="1200" kern="1200" dirty="0">
                <a:effectLst/>
                <a:latin typeface="+mn-lt"/>
                <a:ea typeface="+mn-ea"/>
                <a:cs typeface="+mn-cs"/>
              </a:rPr>
              <a:t>This image comes from the Nag Hammadi Archive in The Claremont Colleges Digital Library (CCDL) where it is made available under the "Fair Use" portion of the US Copyright Act at </a:t>
            </a:r>
            <a:r>
              <a:rPr lang="en-US" dirty="0">
                <a:hlinkClick r:id="rId3">
                  <a:extLst>
                    <a:ext uri="{A12FA001-AC4F-418D-AE19-62706E023703}">
                      <ahyp:hlinkClr xmlns:ahyp="http://schemas.microsoft.com/office/drawing/2018/hyperlinkcolor" val="tx"/>
                    </a:ext>
                  </a:extLst>
                </a:hlinkClick>
              </a:rPr>
              <a:t>http://ccdl.libraries.claremont.edu/cdm/ref/collection/nha/id/2136</a:t>
            </a:r>
            <a:r>
              <a:rPr lang="en-US" dirty="0"/>
              <a:t>. See the next slide for a close-up.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ccdl2136</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351866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Pseudonymous works were well-known in the ancient world and Paul was apparently</a:t>
            </a:r>
            <a:r>
              <a:rPr lang="en-US" baseline="0" dirty="0"/>
              <a:t> </a:t>
            </a:r>
            <a:r>
              <a:rPr lang="en-US" dirty="0"/>
              <a:t>wary of false teachers who might wish to use his name</a:t>
            </a:r>
            <a:r>
              <a:rPr lang="en-US" baseline="0" dirty="0"/>
              <a:t> to </a:t>
            </a:r>
            <a:r>
              <a:rPr lang="en-US" dirty="0"/>
              <a:t>pass off their heretical teachings. Fortunately, as seen in this verse, Paul would be able to point out any forgeries. The forgeries of Paul’s letters that still</a:t>
            </a:r>
            <a:r>
              <a:rPr lang="en-US" baseline="0" dirty="0"/>
              <a:t> </a:t>
            </a:r>
            <a:r>
              <a:rPr lang="en-US" dirty="0"/>
              <a:t>exist come from after Paul’s lifetime. The early church did not accept any claims of Scripture from writings composed after the time of the apostles. For example, the Muratorian Fragment (circa AD 180) rejects the Shepherd of </a:t>
            </a:r>
            <a:r>
              <a:rPr lang="en-US" dirty="0" err="1"/>
              <a:t>Hermas</a:t>
            </a:r>
            <a:r>
              <a:rPr lang="en-US" dirty="0"/>
              <a:t> as Scripture (even if it was profitable reading in itself as non-inspired Christian literature), because it was recently written and not from the time of the Apostles.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example of such forgeries from the</a:t>
            </a:r>
            <a:r>
              <a:rPr lang="en-US" baseline="0" dirty="0"/>
              <a:t> century following Paul’s lifetime would include some of </a:t>
            </a:r>
            <a:r>
              <a:rPr lang="en-US" dirty="0"/>
              <a:t>the works produced by the Gnostic movement.</a:t>
            </a:r>
            <a:r>
              <a:rPr lang="en-US" baseline="0" dirty="0"/>
              <a:t> Many </a:t>
            </a:r>
            <a:r>
              <a:rPr lang="en-US" dirty="0"/>
              <a:t>claimed to be written by an apostle or someone close to Jesus. The document shown in this photo is a fragment of a Gnostic text (originally written in Greek but only preserved in a Coptic translation) that claims to be from the Apostle Paul. The subscript at the end of the document, marked above in the box, reads “Prayer of Paul the Apostle” (Gk. </a:t>
            </a:r>
            <a:r>
              <a:rPr lang="en-US" i="1" dirty="0" err="1"/>
              <a:t>proseuchē</a:t>
            </a:r>
            <a:r>
              <a:rPr lang="en-US" i="1" dirty="0"/>
              <a:t> </a:t>
            </a:r>
            <a:r>
              <a:rPr lang="en-US" i="1" dirty="0" err="1"/>
              <a:t>paulou</a:t>
            </a:r>
            <a:r>
              <a:rPr lang="en-US" i="1" dirty="0"/>
              <a:t> </a:t>
            </a:r>
            <a:r>
              <a:rPr lang="en-US" i="1" dirty="0" err="1"/>
              <a:t>apostolou</a:t>
            </a:r>
            <a:r>
              <a:rPr lang="en-US" i="1" dirty="0"/>
              <a:t> </a:t>
            </a:r>
            <a:r>
              <a:rPr lang="en-US" dirty="0"/>
              <a:t>, </a:t>
            </a:r>
            <a:r>
              <a:rPr lang="el-GR" dirty="0"/>
              <a:t>προσευχη πα[υλου] </a:t>
            </a:r>
            <a:r>
              <a:rPr lang="el-GR" i="0" dirty="0"/>
              <a:t>αποστολου</a:t>
            </a:r>
            <a:r>
              <a:rPr lang="en-US" i="0" dirty="0"/>
              <a:t>).</a:t>
            </a:r>
            <a:r>
              <a:rPr lang="en-US" i="1" dirty="0"/>
              <a:t> </a:t>
            </a:r>
            <a:r>
              <a:rPr lang="en-US" dirty="0"/>
              <a:t>However, the document is clearly a later forgery infused with Gnostic concepts, likely dating from the mid-2nd or early 3rd centuries AD. </a:t>
            </a:r>
            <a:r>
              <a:rPr lang="en-US" sz="1200" kern="1200" dirty="0">
                <a:effectLst/>
                <a:latin typeface="+mn-lt"/>
                <a:ea typeface="+mn-ea"/>
                <a:cs typeface="+mn-cs"/>
              </a:rPr>
              <a:t>This image comes from the Nag </a:t>
            </a:r>
            <a:r>
              <a:rPr lang="en-US" sz="1200" kern="1200" dirty="0" err="1">
                <a:effectLst/>
                <a:latin typeface="+mn-lt"/>
                <a:ea typeface="+mn-ea"/>
                <a:cs typeface="+mn-cs"/>
              </a:rPr>
              <a:t>Hammadi</a:t>
            </a:r>
            <a:r>
              <a:rPr lang="en-US" sz="1200" kern="1200" dirty="0">
                <a:effectLst/>
                <a:latin typeface="+mn-lt"/>
                <a:ea typeface="+mn-ea"/>
                <a:cs typeface="+mn-cs"/>
              </a:rPr>
              <a:t> Archive in The Claremont Colleges Digital Library (CCDL) where it is made available under the "Fair Use" portion of the US Copyright Act at </a:t>
            </a:r>
            <a:r>
              <a:rPr lang="en-US" dirty="0">
                <a:hlinkClick r:id="rId3">
                  <a:extLst>
                    <a:ext uri="{A12FA001-AC4F-418D-AE19-62706E023703}">
                      <ahyp:hlinkClr xmlns:ahyp="http://schemas.microsoft.com/office/drawing/2018/hyperlinkcolor" val="tx"/>
                    </a:ext>
                  </a:extLst>
                </a:hlinkClick>
              </a:rPr>
              <a:t>http://ccdl.libraries.claremont.edu/cdm/ref/collection/nha/id/2136</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ccdl2136</a:t>
            </a:r>
            <a:endParaRPr lang="en-US" sz="1200" i="0" kern="1200" baseline="0" dirty="0">
              <a:effectLst/>
              <a:latin typeface="+mn-lt"/>
              <a:ea typeface="+mn-ea"/>
              <a:cs typeface="+mn-cs"/>
            </a:endParaRPr>
          </a:p>
        </p:txBody>
      </p:sp>
      <p:sp>
        <p:nvSpPr>
          <p:cNvPr id="4" name="Slide Number Placeholder 3"/>
          <p:cNvSpPr>
            <a:spLocks noGrp="1"/>
          </p:cNvSpPr>
          <p:nvPr>
            <p:ph type="sldNum" sz="quarter" idx="5"/>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18311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baseline="0" dirty="0">
                <a:solidFill>
                  <a:schemeClr val="tx1"/>
                </a:solidFill>
                <a:effectLst/>
                <a:latin typeface="+mn-lt"/>
                <a:ea typeface="+mn-ea"/>
                <a:cs typeface="+mn-cs"/>
              </a:rPr>
              <a:t>The false claim that Paul wished to relieve from the minds of the Thessalonians was that the Day of the Lord had already begun. The implication of such a belief, of course, was that his audience had not been delivered from this period of judgment. Apparently the idea had been suggested and had found a foothold in the mind of some. This oil on canvas painting presents an artist’s conception of the day of the Lord. It was photographed at Tate Britain. This image comes from John Martin and is in the public domain, via Wikimedia Commons: https://commons.wikimedia.org/wiki/File:John_Martin_-_The_Last_Judgement_-_Google_Art_Project.jpg.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baseline="0" dirty="0">
                <a:solidFill>
                  <a:schemeClr val="tx1"/>
                </a:solidFill>
                <a:effectLst/>
                <a:latin typeface="+mn-lt"/>
                <a:ea typeface="+mn-ea"/>
                <a:cs typeface="+mn-cs"/>
              </a:rPr>
              <a:t>wiki0219201123582266</a:t>
            </a:r>
          </a:p>
        </p:txBody>
      </p:sp>
      <p:sp>
        <p:nvSpPr>
          <p:cNvPr id="4" name="Slide Number Placeholder 3"/>
          <p:cNvSpPr>
            <a:spLocks noGrp="1"/>
          </p:cNvSpPr>
          <p:nvPr>
            <p:ph type="sldNum" sz="quarter" idx="5"/>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183119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belief in an end-time rebellion against God and His people with a central figure was also held by the Qumran community around this time. Pictured here is a fragment of the Dead Sea Scroll known as Pesher Habakkuk, found in Cave 1 at Qumran. It is a commentary on the biblical book of Habakkuk. From right to left, part of column 1, columns 2–3, and part of column 4 are visible. Column 2, lines 1–2 refer to the “traitors with the Man of Lies” (Heb. </a:t>
            </a:r>
            <a:r>
              <a:rPr lang="en-US" sz="1200" i="1" kern="1200" dirty="0" err="1">
                <a:solidFill>
                  <a:schemeClr val="tx1"/>
                </a:solidFill>
                <a:effectLst/>
                <a:latin typeface="+mn-lt"/>
                <a:ea typeface="+mn-ea"/>
                <a:cs typeface="+mn-cs"/>
              </a:rPr>
              <a:t>habogdim</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im</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ish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hakazav</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הבוגדים עם איש</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הכזב</a:t>
            </a:r>
            <a:r>
              <a:rPr lang="en-US" sz="1200" kern="1200" dirty="0">
                <a:solidFill>
                  <a:schemeClr val="tx1"/>
                </a:solidFill>
                <a:effectLst/>
                <a:latin typeface="+mn-lt"/>
                <a:ea typeface="+mn-ea"/>
                <a:cs typeface="+mn-cs"/>
              </a:rPr>
              <a:t>) and line 6 says this will take place in “the last days” (Heb. </a:t>
            </a:r>
            <a:r>
              <a:rPr lang="en-US" sz="1200" i="1" kern="1200" dirty="0" err="1">
                <a:solidFill>
                  <a:schemeClr val="tx1"/>
                </a:solidFill>
                <a:effectLst/>
                <a:latin typeface="+mn-lt"/>
                <a:ea typeface="+mn-ea"/>
                <a:cs typeface="+mn-cs"/>
              </a:rPr>
              <a:t>le’acharit</a:t>
            </a:r>
            <a:r>
              <a:rPr lang="en-US" sz="1200" kern="1200" dirty="0">
                <a:solidFill>
                  <a:schemeClr val="tx1"/>
                </a:solidFill>
                <a:effectLst/>
                <a:latin typeface="+mn-lt"/>
                <a:ea typeface="+mn-ea"/>
                <a:cs typeface="+mn-cs"/>
              </a:rPr>
              <a:t> [letter aleph] </a:t>
            </a:r>
            <a:r>
              <a:rPr lang="en-US" sz="1200" i="1" kern="1200" dirty="0" err="1">
                <a:solidFill>
                  <a:schemeClr val="tx1"/>
                </a:solidFill>
                <a:effectLst/>
                <a:latin typeface="+mn-lt"/>
                <a:ea typeface="+mn-ea"/>
                <a:cs typeface="+mn-cs"/>
              </a:rPr>
              <a:t>haymim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לאחרית א הימים</a:t>
            </a:r>
            <a:r>
              <a:rPr lang="en-US" sz="1200" kern="1200" dirty="0">
                <a:solidFill>
                  <a:schemeClr val="tx1"/>
                </a:solidFill>
                <a:effectLst/>
                <a:latin typeface="+mn-lt"/>
                <a:ea typeface="+mn-ea"/>
                <a:cs typeface="+mn-cs"/>
              </a:rPr>
              <a:t>). The concept of “lies” also finds parallel to the description of the man of lawlessness in verses 9-10 below. This portion of the scroll is commenting on Habakkuk 1:5, which Paul also quotes in Acts 13:41.</a:t>
            </a:r>
            <a:endParaRPr lang="en-US" dirty="0"/>
          </a:p>
          <a:p>
            <a:endParaRPr lang="en-US" dirty="0"/>
          </a:p>
          <a:p>
            <a:r>
              <a:rPr lang="en-US" dirty="0"/>
              <a:t>as060518600</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30206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Commenting on Habakkuk 1:13b, the scroll goes on to say, “And they did not help him against the Man of Lies who rejected the law in the midst of all their congregation” (Heb. </a:t>
            </a:r>
            <a:r>
              <a:rPr lang="en-US" i="1" dirty="0" err="1"/>
              <a:t>velo</a:t>
            </a:r>
            <a:r>
              <a:rPr lang="en-US" i="1" dirty="0"/>
              <a:t>’ ‘</a:t>
            </a:r>
            <a:r>
              <a:rPr lang="en-US" i="1" dirty="0" err="1"/>
              <a:t>ezruhu</a:t>
            </a:r>
            <a:r>
              <a:rPr lang="en-US" i="1" dirty="0"/>
              <a:t> ‘al ’</a:t>
            </a:r>
            <a:r>
              <a:rPr lang="en-US" i="1" dirty="0" err="1"/>
              <a:t>ish</a:t>
            </a:r>
            <a:r>
              <a:rPr lang="en-US" i="1" dirty="0"/>
              <a:t> </a:t>
            </a:r>
            <a:r>
              <a:rPr lang="en-US" i="1" dirty="0" err="1"/>
              <a:t>hakzv</a:t>
            </a:r>
            <a:r>
              <a:rPr lang="en-US" i="1" dirty="0"/>
              <a:t> ’</a:t>
            </a:r>
            <a:r>
              <a:rPr lang="en-US" i="1" dirty="0" err="1"/>
              <a:t>asher</a:t>
            </a:r>
            <a:r>
              <a:rPr lang="en-US" i="1" dirty="0"/>
              <a:t> </a:t>
            </a:r>
            <a:r>
              <a:rPr lang="en-US" i="1" dirty="0" err="1"/>
              <a:t>ma’as</a:t>
            </a:r>
            <a:r>
              <a:rPr lang="en-US" i="1" dirty="0"/>
              <a:t> ’et </a:t>
            </a:r>
            <a:r>
              <a:rPr lang="en-US" i="1" dirty="0" err="1"/>
              <a:t>hatorah</a:t>
            </a:r>
            <a:r>
              <a:rPr lang="en-US" i="1" dirty="0"/>
              <a:t> </a:t>
            </a:r>
            <a:r>
              <a:rPr lang="en-US" i="1" dirty="0" err="1"/>
              <a:t>betock</a:t>
            </a:r>
            <a:r>
              <a:rPr lang="en-US" i="1" dirty="0"/>
              <a:t> </a:t>
            </a:r>
            <a:r>
              <a:rPr lang="en-US" i="1" dirty="0" err="1"/>
              <a:t>kol</a:t>
            </a:r>
            <a:r>
              <a:rPr lang="en-US" i="1" dirty="0"/>
              <a:t> ‘</a:t>
            </a:r>
            <a:r>
              <a:rPr lang="en-US" i="1" dirty="0" err="1"/>
              <a:t>edatam</a:t>
            </a:r>
            <a:r>
              <a:rPr lang="en-US" dirty="0"/>
              <a:t>, </a:t>
            </a:r>
            <a:r>
              <a:rPr lang="he-IL" dirty="0"/>
              <a:t>ולוא עזרוהו על איש הכזב אשר מאס את התורה בתוך כול ע[דת]ם</a:t>
            </a:r>
            <a:r>
              <a:rPr lang="en-US" dirty="0"/>
              <a:t>). This reference to the “man of lawlessness” is often considered to be at least an allusion to the figure</a:t>
            </a:r>
            <a:r>
              <a:rPr lang="en-US" baseline="0" dirty="0"/>
              <a:t> in Daniel 7:25 who will seek to “make alterations in times and in law.” </a:t>
            </a:r>
            <a:r>
              <a:rPr lang="en-US" dirty="0"/>
              <a:t>This image comes from Wikimedia Commons and is in the public domain. Source: https://commons.wikimedia.org/wiki/File:The_Commentary_on_Habakkuk_Scroll_(1QpHab)_Written_in_Hebrew_-_Google_Art_Project.jpg</a:t>
            </a:r>
          </a:p>
          <a:p>
            <a:endParaRPr lang="en-US" dirty="0"/>
          </a:p>
          <a:p>
            <a:r>
              <a:rPr lang="en-US" dirty="0"/>
              <a:t>wiki11162012231112</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764413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Paul’s reference to the “man of lawlessness” appears to draw on Jesus’s Olivet Discourse (Matt 24; Mark 13; Luke 21) concerning the “abomination of desolation,” language also found in the book of Daniel first in reference to Antiochus Epiphanes, who claimed divinity for himself even in the temple in Jerusalem (Dan 8:9-14, 23-25; 11:31), as well as </a:t>
            </a:r>
            <a:r>
              <a:rPr lang="en-US" sz="1200" baseline="0" dirty="0"/>
              <a:t>an end-times antichrist (Dan 7:25; 9:27; 12:11), to which </a:t>
            </a:r>
            <a:r>
              <a:rPr lang="en-US" sz="1200" dirty="0"/>
              <a:t>Jesus and Paul also refer (Matt</a:t>
            </a:r>
            <a:r>
              <a:rPr lang="en-US" sz="1200" baseline="0" dirty="0"/>
              <a:t> 24:15; </a:t>
            </a:r>
            <a:r>
              <a:rPr lang="en-US" sz="1200" dirty="0"/>
              <a:t>2 </a:t>
            </a:r>
            <a:r>
              <a:rPr lang="en-US" sz="1200" dirty="0" err="1"/>
              <a:t>Thess</a:t>
            </a:r>
            <a:r>
              <a:rPr lang="en-US" sz="1200" dirty="0"/>
              <a:t> 2:7; cf. 1 John 2:18). As the little horn of the third kingdom, Antiochus Epiphanes provided an evil preview of the little horn of the fourth kingdom, the “man of lawlessness” of whom Paul speaks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dirty="0"/>
              <a:t>This coin </a:t>
            </a:r>
            <a:r>
              <a:rPr lang="en-US" sz="1200" baseline="0" dirty="0"/>
              <a:t>shows a portrait of </a:t>
            </a:r>
            <a:r>
              <a:rPr lang="en-US" sz="1200" dirty="0"/>
              <a:t>Antiochus IV, who </a:t>
            </a:r>
            <a:r>
              <a:rPr lang="en-US" sz="1200" kern="1200" dirty="0">
                <a:solidFill>
                  <a:schemeClr val="tx1"/>
                </a:solidFill>
                <a:effectLst/>
                <a:latin typeface="+mn-lt"/>
                <a:ea typeface="+mn-ea"/>
                <a:cs typeface="+mn-cs"/>
              </a:rPr>
              <a:t>claimed to be the manifestation of the god Zeus in the flesh. Zeus was the high god in Greek mythology and was therefore the closest equivalent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the Hebrew God. </a:t>
            </a:r>
            <a:r>
              <a:rPr lang="en-US" sz="1200" baseline="0" dirty="0"/>
              <a:t>The reverse side of the coin (right) shows Zeus enthroned with a scepter in his left hand and Nike in his right hand, placing a crown on his head</a:t>
            </a:r>
            <a:r>
              <a:rPr lang="en-US" sz="1200" i="1" baseline="0" dirty="0"/>
              <a:t>.</a:t>
            </a:r>
            <a:r>
              <a:rPr lang="en-US" sz="1200" baseline="0" dirty="0"/>
              <a:t> The Greek text reads </a:t>
            </a:r>
            <a:r>
              <a:rPr lang="en-US" sz="1200" kern="1200" dirty="0">
                <a:solidFill>
                  <a:schemeClr val="tx1"/>
                </a:solidFill>
                <a:effectLst/>
                <a:latin typeface="+mn-lt"/>
                <a:ea typeface="+mn-ea"/>
                <a:cs typeface="+mn-cs"/>
              </a:rPr>
              <a:t>“[coin] of King Antiochus—God Manifest, Conqueror”</a:t>
            </a:r>
            <a:r>
              <a:rPr lang="en-US" sz="1200" baseline="0" dirty="0"/>
              <a:t> (Gk. </a:t>
            </a:r>
            <a:r>
              <a:rPr lang="en-US" sz="1200" b="0" kern="1200" dirty="0">
                <a:solidFill>
                  <a:schemeClr val="tx1"/>
                </a:solidFill>
                <a:effectLst/>
                <a:latin typeface="+mn-lt"/>
                <a:ea typeface="+mn-ea"/>
                <a:cs typeface="+mn-cs"/>
              </a:rPr>
              <a:t>ΒΑΣΙΛΕΩΣ ΑΝΤΙΟΧΟΥ ΘΕΟΥ ΕΠΙΦΑΝΟΥΣ ΝΙΚHΦΟΡΟΥ).</a:t>
            </a:r>
            <a:r>
              <a:rPr lang="en-US" sz="1200" baseline="0" dirty="0"/>
              <a:t> </a:t>
            </a:r>
            <a:r>
              <a:rPr lang="en-US" dirty="0"/>
              <a:t>This image comes from the Yale University Art Gallery and is in the public domain. Source: https://artgallery.yale.edu/collections/objects/91568</a:t>
            </a:r>
          </a:p>
          <a:p>
            <a:endParaRPr lang="en-US" dirty="0"/>
          </a:p>
          <a:p>
            <a:r>
              <a:rPr lang="en-US" dirty="0"/>
              <a:t>yale91568c</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812173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emperors of Paul’s day widely publicized their claims to divinity, as seen in this inscription. This Latin inscription describes Trajan as “divine,” illustrating the potential conflict between acknowledging Jesus</a:t>
            </a:r>
            <a:r>
              <a:rPr lang="en-US" baseline="0" dirty="0"/>
              <a:t> as Lord and acknowledging the titles claimed by the Roman authorities.</a:t>
            </a:r>
            <a:r>
              <a:rPr lang="en-US" dirty="0"/>
              <a:t> This inscription was photographed at the Naples Archaeological Museum. See the next slide for a label.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2644179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emperors of Paul’s day widely publicized their claims to divinity, as seen in this inscription. This Latin inscription describes Trajan as “divine,” illustrating the potential conflict between acknowledging Jesus</a:t>
            </a:r>
            <a:r>
              <a:rPr lang="en-US" baseline="0" dirty="0"/>
              <a:t> as Lord and acknowledging the titles claimed by the Roman authorities.</a:t>
            </a:r>
            <a:r>
              <a:rPr lang="en-US" dirty="0"/>
              <a:t> This inscription was photographed at the Naples Archaeological Museum. The highlighted</a:t>
            </a:r>
            <a:r>
              <a:rPr lang="en-US" baseline="0" dirty="0"/>
              <a:t> portion of the inscription reads “Divine Trajan” (Lat. DIVI TRAIANI). See the next slide for a close-up.</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212906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emperors of Paul’s day widely publicized their claims to divinity, as seen in this inscription. This Latin inscription describes Trajan as “divine,” illustrating the potential conflict between acknowledging Jesus</a:t>
            </a:r>
            <a:r>
              <a:rPr lang="en-US" baseline="0" dirty="0"/>
              <a:t> as Lord and acknowledging the titles claimed by the Roman authorities.</a:t>
            </a:r>
            <a:r>
              <a:rPr lang="en-US" dirty="0"/>
              <a:t> This inscription was photographed at the Naples Archaeological Museum. The highlighted</a:t>
            </a:r>
            <a:r>
              <a:rPr lang="en-US" baseline="0" dirty="0"/>
              <a:t> portion of the inscription reads “Divine Trajan” (Lat. DIVI TRAIANI).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18406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from</a:t>
            </a:r>
            <a:r>
              <a:rPr lang="en-US" baseline="0" dirty="0"/>
              <a:t> the rooftop of the Petra Hostel in the Christian Quarter of the Old City of Jerusalem. According to Zechariah 14 and Acts 1, Jesus will return to the Mount of Olives. Passages like Matthew 24:30 and Acts 1:9-11 describe this as coming on the clouds.</a:t>
            </a:r>
          </a:p>
          <a:p>
            <a:endParaRPr lang="en-US" dirty="0"/>
          </a:p>
          <a:p>
            <a:r>
              <a:rPr lang="en-US" dirty="0"/>
              <a:t>tb031605564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2</a:t>
            </a:fld>
            <a:endParaRPr lang="en-US"/>
          </a:p>
        </p:txBody>
      </p:sp>
    </p:spTree>
    <p:extLst>
      <p:ext uri="{BB962C8B-B14F-4D97-AF65-F5344CB8AC3E}">
        <p14:creationId xmlns:p14="http://schemas.microsoft.com/office/powerpoint/2010/main" val="4195531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provides another example of a Roman emperor’s claim to divinity. In this instance, it is the </a:t>
            </a:r>
            <a:r>
              <a:rPr lang="en-US" baseline="0" dirty="0"/>
              <a:t>emperor Nerva (AD 96–98). T</a:t>
            </a:r>
            <a:r>
              <a:rPr lang="en-US" dirty="0"/>
              <a:t>his inscription was photographed at Corinth, the place where Paul was living when he wrote this letter to the Thessalonians. See the next slide for a label.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576372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provides another example of a Roman emperor’s claim to divinity. In this instance, it is the </a:t>
            </a:r>
            <a:r>
              <a:rPr lang="en-US" baseline="0" dirty="0"/>
              <a:t>emperor Nerva (AD 96–98). T</a:t>
            </a:r>
            <a:r>
              <a:rPr lang="en-US" dirty="0"/>
              <a:t>his inscription was photographed at Corinth, the place where Paul was living when he wrote this letter to the Thessalonians.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915311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en-US" dirty="0"/>
              <a:t>Gaius Caesar (Caligula), grandson of Augustus, attempted to have a colossal gilded statue of himself erected in the temple in Jerusalem in AD 40 (</a:t>
            </a:r>
            <a:r>
              <a:rPr lang="en-US" i="1" dirty="0"/>
              <a:t>Ant</a:t>
            </a:r>
            <a:r>
              <a:rPr lang="en-US" i="0" dirty="0"/>
              <a:t>. 18:261),</a:t>
            </a:r>
            <a:r>
              <a:rPr lang="en-US" dirty="0"/>
              <a:t> about a decade before Paul wrote this letter. This bust was photographed at the Arles Museum in France.</a:t>
            </a:r>
          </a:p>
          <a:p>
            <a:pPr marL="0" indent="0" eaLnBrk="1" hangingPunct="1">
              <a:buFontTx/>
              <a:buNone/>
              <a:defRPr/>
            </a:pPr>
            <a:endParaRPr lang="en-US" dirty="0"/>
          </a:p>
          <a:p>
            <a:pPr marL="0" indent="0" eaLnBrk="1" hangingPunct="1">
              <a:buFontTx/>
              <a:buNone/>
              <a:defRPr/>
            </a:pPr>
            <a:r>
              <a:rPr lang="en-US" dirty="0"/>
              <a:t>tb091919110</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289955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long after Paul wrote this letter, Jerusalem was destroyed by the armies of Vespasian and his son Titus. As described by Keener (2014: 596), “</a:t>
            </a:r>
            <a:r>
              <a:rPr lang="en-US" sz="1200" kern="1200" dirty="0">
                <a:solidFill>
                  <a:schemeClr val="tx1"/>
                </a:solidFill>
                <a:effectLst/>
                <a:latin typeface="+mn-lt"/>
                <a:ea typeface="+mn-ea"/>
                <a:cs typeface="+mn-cs"/>
              </a:rPr>
              <a:t>Two decades after this letter [2 Thessalonians], when Titus destroyed the temple [AD 70], his soldiers desecrated the temple by paying divine honors to the insignia of Emperor Vespasian on the site of the temple.</a:t>
            </a:r>
            <a:r>
              <a:rPr lang="en-US" dirty="0"/>
              <a:t>” This bust of Vespasian was photographed at the Seville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Keener, Craig S.</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2014	</a:t>
            </a:r>
            <a:r>
              <a:rPr lang="en-US" i="1" dirty="0"/>
              <a:t>The IVP Bible Background Commentary: New Testament</a:t>
            </a:r>
            <a:r>
              <a:rPr lang="en-US" dirty="0"/>
              <a:t>. 2nd edition. Downers Grove, IL: IVP Academic.</a:t>
            </a:r>
          </a:p>
          <a:p>
            <a:pPr marL="0" indent="0" eaLnBrk="1" hangingPunct="1">
              <a:buFontTx/>
              <a:buNone/>
              <a:defRPr/>
            </a:pPr>
            <a:endParaRPr lang="en-US" dirty="0"/>
          </a:p>
          <a:p>
            <a:pPr marL="0" indent="0" eaLnBrk="1" hangingPunct="1">
              <a:buFontTx/>
              <a:buNone/>
              <a:defRPr/>
            </a:pPr>
            <a:r>
              <a:rPr lang="en-US" dirty="0"/>
              <a:t>tb092519694</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3923918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a very human-looking Greco-Roman “god” that was </a:t>
            </a:r>
            <a:r>
              <a:rPr lang="en-US" baseline="0" dirty="0"/>
              <a:t>worshipped in ancient Thessalonica</a:t>
            </a:r>
            <a:r>
              <a:rPr lang="en-US" dirty="0"/>
              <a:t>. This bust was photographed at the Thessaloniki Archaeological Museum.</a:t>
            </a:r>
          </a:p>
          <a:p>
            <a:endParaRPr lang="en-US" dirty="0"/>
          </a:p>
          <a:p>
            <a:r>
              <a:rPr lang="en-US" dirty="0"/>
              <a:t>jc0107151525</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907898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symbol displayed on this inscription was</a:t>
            </a:r>
            <a:r>
              <a:rPr lang="en-US" baseline="0" dirty="0"/>
              <a:t> used in the Byzantine period to symbolize Christ. The wheel-shaped symbol is composed of, or can be broken down into, the various letters spelling the name of Christ in Greek (Gk. </a:t>
            </a:r>
            <a:r>
              <a:rPr lang="el-GR" baseline="0" dirty="0"/>
              <a:t>ΧΡΙΣΤΟΣ</a:t>
            </a:r>
            <a:r>
              <a:rPr lang="en-US" baseline="0" dirty="0"/>
              <a:t>); in addition, the first and last letters of the Greek alphabet, </a:t>
            </a:r>
            <a:r>
              <a:rPr lang="en-US" i="1" baseline="0" dirty="0"/>
              <a:t>alpha</a:t>
            </a:r>
            <a:r>
              <a:rPr lang="en-US" baseline="0" dirty="0"/>
              <a:t> and </a:t>
            </a:r>
            <a:r>
              <a:rPr lang="en-US" i="1" baseline="0" dirty="0"/>
              <a:t>omega</a:t>
            </a:r>
            <a:r>
              <a:rPr lang="en-US" baseline="0" dirty="0"/>
              <a:t>, are an additional reference to Christ (cf. Rev 1:8; 22:13). </a:t>
            </a:r>
            <a:r>
              <a:rPr lang="en-US" dirty="0"/>
              <a:t>This inscription</a:t>
            </a:r>
            <a:r>
              <a:rPr lang="en-US" baseline="0" dirty="0"/>
              <a:t> is on display in the Museum of Byzantine Culture at Thessaloniki.</a:t>
            </a:r>
            <a:endParaRPr lang="en-US" dirty="0"/>
          </a:p>
          <a:p>
            <a:endParaRPr lang="en-US" dirty="0"/>
          </a:p>
          <a:p>
            <a:r>
              <a:rPr lang="en-US" dirty="0"/>
              <a:t>tb031306303</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40404586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reference here should likely be compared to that of Jesus, who</a:t>
            </a:r>
            <a:r>
              <a:rPr lang="en-US" baseline="0" dirty="0"/>
              <a:t> warned of a time when the “abomination of desolation” would be seen standing in the “holy place” (Matt 24:15). Like a number of other New Testament passages, particularly in Revelation, this implies that a temple will be standing in Jerusalem when these events come to pass. </a:t>
            </a:r>
            <a:r>
              <a:rPr lang="en-US" dirty="0"/>
              <a:t>Herod’s temple, a model of which is shown here, was a rebuild of the temple which existed at the time of Antiochus IV and the Maccabees. This model of the</a:t>
            </a:r>
            <a:r>
              <a:rPr lang="en-US" baseline="0" dirty="0"/>
              <a:t> temple was photographed on the roof of the </a:t>
            </a:r>
            <a:r>
              <a:rPr lang="en-US" dirty="0" err="1"/>
              <a:t>Aish</a:t>
            </a:r>
            <a:r>
              <a:rPr lang="en-US" dirty="0"/>
              <a:t> </a:t>
            </a:r>
            <a:r>
              <a:rPr lang="en-US" dirty="0" err="1"/>
              <a:t>HaTorah</a:t>
            </a:r>
            <a:r>
              <a:rPr lang="en-US" dirty="0"/>
              <a:t> (“Fire of the Torah”) building in the Jewish Quarter of the Old City of Jerusalem.</a:t>
            </a:r>
          </a:p>
          <a:p>
            <a:endParaRPr lang="en-US" dirty="0"/>
          </a:p>
          <a:p>
            <a:r>
              <a:rPr lang="en-US" dirty="0"/>
              <a:t>tb010312508w</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442198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1:50-scale model of Herod’s Temple was photographed at the Israel Museum.</a:t>
            </a:r>
          </a:p>
          <a:p>
            <a:endParaRPr lang="en-US" dirty="0"/>
          </a:p>
          <a:p>
            <a:r>
              <a:rPr lang="en-US" dirty="0"/>
              <a:t>tb091506434</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3250366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Holy of Holies in the tabernacle, and later temple, was the place where the very glory of God took up residence among his people, with the ark of the covenant as his footstool (Exod 40:35; 1 Kgs 8:11; 1 Chr 28:2). The man of lawlessness would present himself as God, dwelling in the temple. This tabernacle</a:t>
            </a:r>
            <a:r>
              <a:rPr lang="en-US" sz="1200" baseline="0" dirty="0"/>
              <a:t> model was photographed at Timna Park near Eilat, in southern Israel.</a:t>
            </a:r>
            <a:endParaRPr lang="en-US" sz="1200" dirty="0"/>
          </a:p>
          <a:p>
            <a:endParaRPr lang="en-US" sz="1200" dirty="0"/>
          </a:p>
          <a:p>
            <a:r>
              <a:rPr lang="en-US" sz="1200" dirty="0" err="1"/>
              <a:t>tb052208375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26783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Many</a:t>
            </a:r>
            <a:r>
              <a:rPr lang="en-US" sz="1200" baseline="0" dirty="0"/>
              <a:t> s</a:t>
            </a:r>
            <a:r>
              <a:rPr lang="en-US" sz="1200" dirty="0"/>
              <a:t>cholars</a:t>
            </a:r>
            <a:r>
              <a:rPr lang="en-US" sz="1200" baseline="0" dirty="0"/>
              <a:t> believe that the Holy of Holies was located on the rock now underneath the Dome of the Rock. This American Colony photograph was taken </a:t>
            </a:r>
            <a:r>
              <a:rPr lang="en-US" sz="1200" dirty="0"/>
              <a:t>between 1940 and 1946.</a:t>
            </a:r>
          </a:p>
          <a:p>
            <a:endParaRPr lang="en-US" sz="1200" dirty="0"/>
          </a:p>
          <a:p>
            <a:r>
              <a:rPr lang="en-US" sz="1200" dirty="0" err="1"/>
              <a:t>mat00527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449107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dramatic photo of a sunset was taken from the Judean hills west of Jerusalem.</a:t>
            </a:r>
          </a:p>
          <a:p>
            <a:endParaRPr lang="en-US" dirty="0"/>
          </a:p>
          <a:p>
            <a:r>
              <a:rPr lang="en-US" dirty="0"/>
              <a:t>tb102806245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3</a:t>
            </a:fld>
            <a:endParaRPr lang="en-US"/>
          </a:p>
        </p:txBody>
      </p:sp>
    </p:spTree>
    <p:extLst>
      <p:ext uri="{BB962C8B-B14F-4D97-AF65-F5344CB8AC3E}">
        <p14:creationId xmlns:p14="http://schemas.microsoft.com/office/powerpoint/2010/main" val="3318914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Leen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Ritmeyer</a:t>
            </a:r>
            <a:r>
              <a:rPr lang="en-US" sz="1200" b="0" i="0" kern="1200" baseline="0" dirty="0">
                <a:solidFill>
                  <a:schemeClr val="tx1"/>
                </a:solidFill>
                <a:effectLst/>
                <a:latin typeface="+mn-lt"/>
                <a:ea typeface="+mn-ea"/>
                <a:cs typeface="+mn-cs"/>
              </a:rPr>
              <a:t> has suggested identifying some of the cuts in the rock under the Dome of the Rock with the foundation trenches of the temple building and the place where the ark rested in the second temple (</a:t>
            </a:r>
            <a:r>
              <a:rPr lang="en-US" sz="1200" b="0" i="0" kern="1200" baseline="0" dirty="0" err="1">
                <a:solidFill>
                  <a:schemeClr val="tx1"/>
                </a:solidFill>
                <a:effectLst/>
                <a:latin typeface="+mn-lt"/>
                <a:ea typeface="+mn-ea"/>
                <a:cs typeface="+mn-cs"/>
              </a:rPr>
              <a:t>Ritmeyer</a:t>
            </a:r>
            <a:r>
              <a:rPr lang="en-US" sz="1200" b="0" i="0" kern="1200" baseline="0" dirty="0">
                <a:solidFill>
                  <a:schemeClr val="tx1"/>
                </a:solidFill>
                <a:effectLst/>
                <a:latin typeface="+mn-lt"/>
                <a:ea typeface="+mn-ea"/>
                <a:cs typeface="+mn-cs"/>
              </a:rPr>
              <a:t> 2006: 362). This American Colony photograph was taken between 1900 and 1920. See the following slide for labels. </a:t>
            </a:r>
          </a:p>
          <a:p>
            <a:endParaRPr lang="en-US" sz="1200" b="0" i="0" kern="1200" baseline="0" dirty="0">
              <a:solidFill>
                <a:schemeClr val="tx1"/>
              </a:solidFill>
              <a:effectLst/>
              <a:latin typeface="+mn-lt"/>
              <a:ea typeface="+mn-ea"/>
              <a:cs typeface="+mn-cs"/>
            </a:endParaRPr>
          </a:p>
          <a:p>
            <a:r>
              <a:rPr lang="en-US" sz="1200" b="1" i="0" kern="1200" baseline="0" dirty="0">
                <a:solidFill>
                  <a:schemeClr val="tx1"/>
                </a:solidFill>
                <a:effectLst/>
                <a:latin typeface="+mn-lt"/>
                <a:ea typeface="+mn-ea"/>
                <a:cs typeface="+mn-cs"/>
              </a:rPr>
              <a:t>Reference:</a:t>
            </a:r>
          </a:p>
          <a:p>
            <a:r>
              <a:rPr lang="en-US" sz="1200" b="0" i="0" kern="1200" baseline="0" dirty="0">
                <a:solidFill>
                  <a:schemeClr val="tx1"/>
                </a:solidFill>
                <a:effectLst/>
                <a:latin typeface="+mn-lt"/>
                <a:ea typeface="+mn-ea"/>
                <a:cs typeface="+mn-cs"/>
              </a:rPr>
              <a:t>Ritmeyer, </a:t>
            </a:r>
            <a:r>
              <a:rPr lang="en-US" sz="1200" b="0" i="0" kern="1200" baseline="0" dirty="0" err="1">
                <a:solidFill>
                  <a:schemeClr val="tx1"/>
                </a:solidFill>
                <a:effectLst/>
                <a:latin typeface="+mn-lt"/>
                <a:ea typeface="+mn-ea"/>
                <a:cs typeface="+mn-cs"/>
              </a:rPr>
              <a:t>Leen</a:t>
            </a:r>
            <a:r>
              <a:rPr lang="en-US" sz="1200" b="0" i="0" kern="1200" baseline="0" dirty="0">
                <a:solidFill>
                  <a:schemeClr val="tx1"/>
                </a:solidFill>
                <a:effectLst/>
                <a:latin typeface="+mn-lt"/>
                <a:ea typeface="+mn-ea"/>
                <a:cs typeface="+mn-cs"/>
              </a:rPr>
              <a:t>.</a:t>
            </a:r>
          </a:p>
          <a:p>
            <a:pPr marL="685800" indent="-457200">
              <a:tabLst>
                <a:tab pos="685800" algn="l"/>
              </a:tabLst>
            </a:pPr>
            <a:r>
              <a:rPr lang="en-US" sz="1200" b="0" i="0" kern="1200" baseline="0" dirty="0">
                <a:solidFill>
                  <a:schemeClr val="tx1"/>
                </a:solidFill>
                <a:effectLst/>
                <a:latin typeface="+mn-lt"/>
                <a:ea typeface="+mn-ea"/>
                <a:cs typeface="+mn-cs"/>
              </a:rPr>
              <a:t>2006	</a:t>
            </a:r>
            <a:r>
              <a:rPr lang="en-US" sz="1200" b="0" i="1" kern="1200" baseline="0" dirty="0">
                <a:solidFill>
                  <a:schemeClr val="tx1"/>
                </a:solidFill>
                <a:effectLst/>
                <a:latin typeface="+mn-lt"/>
                <a:ea typeface="+mn-ea"/>
                <a:cs typeface="+mn-cs"/>
              </a:rPr>
              <a:t>The Quest: Revealing the Temple Mount in Jerusalem</a:t>
            </a:r>
            <a:r>
              <a:rPr lang="en-US" sz="1200" b="0" i="0" kern="1200" baseline="0" dirty="0">
                <a:solidFill>
                  <a:schemeClr val="tx1"/>
                </a:solidFill>
                <a:effectLst/>
                <a:latin typeface="+mn-lt"/>
                <a:ea typeface="+mn-ea"/>
                <a:cs typeface="+mn-cs"/>
              </a:rPr>
              <a:t>. Jerusalem: Carta.</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dirty="0" err="1"/>
              <a:t>mat06136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777935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Leen</a:t>
            </a:r>
            <a:r>
              <a:rPr lang="en-US" dirty="0"/>
              <a:t> Ritmeyer has suggested identifying some of the cuts in the rock under the Dome of the Rock with the foundation trenches of the temple building and the place where the ark rested in the second temple (Ritmeyer 2006: 362). This American Colony photograph was taken between 1900 and 1920. </a:t>
            </a:r>
          </a:p>
          <a:p>
            <a:endParaRPr lang="en-US" dirty="0"/>
          </a:p>
          <a:p>
            <a:r>
              <a:rPr lang="en-US" b="1" dirty="0"/>
              <a:t>Reference:</a:t>
            </a:r>
          </a:p>
          <a:p>
            <a:r>
              <a:rPr lang="en-US" dirty="0"/>
              <a:t>Ritmeyer, </a:t>
            </a:r>
            <a:r>
              <a:rPr lang="en-US" dirty="0" err="1"/>
              <a:t>Leen</a:t>
            </a:r>
            <a:r>
              <a:rPr lang="en-US" dirty="0"/>
              <a:t>.</a:t>
            </a:r>
          </a:p>
          <a:p>
            <a:pPr marL="685800" indent="-457200">
              <a:tabLst>
                <a:tab pos="685800" algn="l"/>
              </a:tabLst>
            </a:pPr>
            <a:r>
              <a:rPr lang="en-US" dirty="0"/>
              <a:t>2006	</a:t>
            </a:r>
            <a:r>
              <a:rPr lang="en-US" i="1" dirty="0"/>
              <a:t>The Quest: Revealing the Temple Mount in Jerusalem</a:t>
            </a:r>
            <a:r>
              <a:rPr lang="en-US" dirty="0"/>
              <a:t>. Jerusalem: Carta.</a:t>
            </a:r>
          </a:p>
          <a:p>
            <a:endParaRPr lang="en-US" sz="1200" b="0" i="0" kern="1200" dirty="0">
              <a:solidFill>
                <a:schemeClr val="tx1"/>
              </a:solidFill>
              <a:effectLst/>
              <a:latin typeface="+mn-lt"/>
              <a:ea typeface="+mn-ea"/>
              <a:cs typeface="+mn-cs"/>
            </a:endParaRPr>
          </a:p>
          <a:p>
            <a:r>
              <a:rPr lang="en-US" sz="1200" dirty="0"/>
              <a:t>mat06136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5285985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verse implies that there will be a third temple built before</a:t>
            </a:r>
            <a:r>
              <a:rPr lang="en-US" sz="1200" kern="1200" baseline="0" dirty="0">
                <a:solidFill>
                  <a:schemeClr val="tx1"/>
                </a:solidFill>
                <a:effectLst/>
                <a:latin typeface="+mn-lt"/>
                <a:ea typeface="+mn-ea"/>
                <a:cs typeface="+mn-cs"/>
              </a:rPr>
              <a:t> Christ’s return, presumably on the Temple Mount in Jerusalem</a:t>
            </a:r>
            <a:r>
              <a:rPr lang="en-US" sz="1200" kern="1200" dirty="0">
                <a:solidFill>
                  <a:schemeClr val="tx1"/>
                </a:solidFill>
                <a:effectLst/>
                <a:latin typeface="+mn-lt"/>
                <a:ea typeface="+mn-ea"/>
                <a:cs typeface="+mn-cs"/>
              </a:rPr>
              <a:t>. Many believe that this temple will be built where the Dome</a:t>
            </a:r>
            <a:r>
              <a:rPr lang="en-US" sz="1200" kern="1200" baseline="0" dirty="0">
                <a:solidFill>
                  <a:schemeClr val="tx1"/>
                </a:solidFill>
                <a:effectLst/>
                <a:latin typeface="+mn-lt"/>
                <a:ea typeface="+mn-ea"/>
                <a:cs typeface="+mn-cs"/>
              </a:rPr>
              <a:t> of the Rock stands today. For an alternative location, see Sporty (1991: 30).</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Sporty, Lawrence D. </a:t>
            </a:r>
            <a:endParaRPr lang="en-US" sz="1200" kern="1200" baseline="0" dirty="0">
              <a:solidFill>
                <a:schemeClr val="tx1"/>
              </a:solidFill>
              <a:effectLst/>
              <a:latin typeface="+mn-lt"/>
              <a:ea typeface="+mn-ea"/>
              <a:cs typeface="+mn-cs"/>
            </a:endParaRP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1991	</a:t>
            </a:r>
            <a:r>
              <a:rPr lang="en-US" sz="1200" kern="1200" dirty="0">
                <a:solidFill>
                  <a:schemeClr val="tx1"/>
                </a:solidFill>
                <a:latin typeface="+mn-lt"/>
                <a:ea typeface="+mn-ea"/>
                <a:cs typeface="+mn-cs"/>
              </a:rPr>
              <a:t>The Location of the Holy House of Herod’s Temple</a:t>
            </a:r>
            <a:r>
              <a:rPr lang="en-US" dirty="0"/>
              <a:t>.</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Biblical Archaeologist</a:t>
            </a:r>
            <a:r>
              <a:rPr lang="en-US" sz="1200" kern="1200" dirty="0">
                <a:solidFill>
                  <a:schemeClr val="tx1"/>
                </a:solidFill>
                <a:latin typeface="+mn-lt"/>
                <a:ea typeface="+mn-ea"/>
                <a:cs typeface="+mn-cs"/>
              </a:rPr>
              <a:t> 54: 28–35.</a:t>
            </a:r>
          </a:p>
          <a:p>
            <a:endParaRPr lang="en-US" sz="1200" kern="1200" baseline="0" dirty="0">
              <a:solidFill>
                <a:schemeClr val="tx1"/>
              </a:solidFill>
              <a:effectLst/>
              <a:latin typeface="+mn-lt"/>
              <a:ea typeface="+mn-ea"/>
              <a:cs typeface="+mn-cs"/>
            </a:endParaRPr>
          </a:p>
          <a:p>
            <a:r>
              <a:rPr lang="en-US" dirty="0"/>
              <a:t>ws042515215</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413850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Temple Institute is an organization in Jerusalem that is dedicated to the construction of a new Jewish temple in Jerusalem. The group has collected many of the utensils, furniture,</a:t>
            </a:r>
            <a:r>
              <a:rPr lang="en-US" sz="1200" kern="1200" baseline="0" dirty="0">
                <a:solidFill>
                  <a:schemeClr val="tx1"/>
                </a:solidFill>
                <a:effectLst/>
                <a:latin typeface="+mn-lt"/>
                <a:ea typeface="+mn-ea"/>
                <a:cs typeface="+mn-cs"/>
              </a:rPr>
              <a:t> and clothing items that would be necessary in order to carry out the regular activities associated with temple worship.</a:t>
            </a:r>
            <a:r>
              <a:rPr lang="en-US" sz="1200" kern="1200" dirty="0">
                <a:solidFill>
                  <a:schemeClr val="tx1"/>
                </a:solidFill>
                <a:effectLst/>
                <a:latin typeface="+mn-lt"/>
                <a:ea typeface="+mn-ea"/>
                <a:cs typeface="+mn-cs"/>
              </a:rPr>
              <a:t> This image comes from Wikimedia Commons. Author: </a:t>
            </a:r>
            <a:r>
              <a:rPr lang="he-IL" sz="1200" kern="1200" dirty="0">
                <a:solidFill>
                  <a:schemeClr val="tx1"/>
                </a:solidFill>
                <a:effectLst/>
                <a:latin typeface="+mn-lt"/>
                <a:ea typeface="+mn-ea"/>
                <a:cs typeface="+mn-cs"/>
              </a:rPr>
              <a:t>פארוק</a:t>
            </a:r>
            <a:r>
              <a:rPr lang="en-US" sz="1200" kern="1200" dirty="0">
                <a:solidFill>
                  <a:schemeClr val="tx1"/>
                </a:solidFill>
                <a:effectLst/>
                <a:latin typeface="+mn-lt"/>
                <a:ea typeface="+mn-ea"/>
                <a:cs typeface="+mn-cs"/>
              </a:rPr>
              <a:t> License: CC BY-SA 4.0. Source: https://commons.wikimedia.org/wiki/File:%D7%9E%D7%9B%D7%95%D7%9F_%D7%94%D7%9E%D7%A7%D7%93%D7%A9_2016_-_2.jpg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wiki09212016135905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947617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by </a:t>
            </a:r>
            <a:r>
              <a:rPr lang="fi-FI" sz="1200" b="0" i="0" kern="1200" dirty="0">
                <a:solidFill>
                  <a:schemeClr val="tx1"/>
                </a:solidFill>
                <a:effectLst/>
                <a:latin typeface="+mn-lt"/>
                <a:ea typeface="+mn-ea"/>
                <a:cs typeface="+mn-cs"/>
              </a:rPr>
              <a:t>Gustave Doré</a:t>
            </a:r>
            <a:r>
              <a:rPr lang="en-US" dirty="0"/>
              <a:t> is in the public domain, via Wikimedia Commons: https://en.wikipedia.org/wiki/File:Paulthessalonians.jpg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wiki080120060252</a:t>
            </a:r>
          </a:p>
        </p:txBody>
      </p:sp>
    </p:spTree>
    <p:extLst>
      <p:ext uri="{BB962C8B-B14F-4D97-AF65-F5344CB8AC3E}">
        <p14:creationId xmlns:p14="http://schemas.microsoft.com/office/powerpoint/2010/main" val="32563643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Little of Roman Thessalonica</a:t>
            </a:r>
            <a:r>
              <a:rPr lang="en-US" baseline="0" dirty="0"/>
              <a:t> has been excavated other than the forum area shown here. </a:t>
            </a:r>
            <a:r>
              <a:rPr lang="en-US" dirty="0"/>
              <a:t>A line of shops ran along the south side of the forum,</a:t>
            </a:r>
            <a:r>
              <a:rPr lang="en-US" baseline="0" dirty="0"/>
              <a:t> shown here</a:t>
            </a:r>
            <a:r>
              <a:rPr lang="en-US" dirty="0"/>
              <a:t>. These remained in use long after the rest of the forum was abandoned, possibly lingering into the 14th century. As a tentmaker, Paul could have worked out of one of these shops during his time in Thessalonica.</a:t>
            </a:r>
          </a:p>
          <a:p>
            <a:endParaRPr lang="en-US" dirty="0"/>
          </a:p>
          <a:p>
            <a:r>
              <a:rPr lang="en-US" dirty="0"/>
              <a:t>tb010817321</a:t>
            </a:r>
          </a:p>
        </p:txBody>
      </p:sp>
    </p:spTree>
    <p:extLst>
      <p:ext uri="{BB962C8B-B14F-4D97-AF65-F5344CB8AC3E}">
        <p14:creationId xmlns:p14="http://schemas.microsoft.com/office/powerpoint/2010/main" val="3114370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tb010817324</a:t>
            </a:r>
          </a:p>
        </p:txBody>
      </p:sp>
    </p:spTree>
    <p:extLst>
      <p:ext uri="{BB962C8B-B14F-4D97-AF65-F5344CB8AC3E}">
        <p14:creationId xmlns:p14="http://schemas.microsoft.com/office/powerpoint/2010/main" val="3843794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referent of what restrains the revelation</a:t>
            </a:r>
            <a:r>
              <a:rPr lang="en-US" baseline="0" dirty="0"/>
              <a:t> </a:t>
            </a:r>
            <a:r>
              <a:rPr lang="en-US" dirty="0"/>
              <a:t>of the “man of lawlessness” is much debated. While referred to impersonally here, the “restrainer” appears to be described personally as “he who restrains” in verse 7. Whatever the precise referent, the concept of restraint is associated with the imagery of one who is bound. Many have noted the parallels between imagery of this text along with its concept of restraint and the text of Revelation 20:1-3, which describes the end-time binding of Satan with a great chain. This statue of a man with his hands bound behind his back was photographed at the Arles Museum in France.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tb091919098</a:t>
            </a:r>
          </a:p>
        </p:txBody>
      </p:sp>
    </p:spTree>
    <p:extLst>
      <p:ext uri="{BB962C8B-B14F-4D97-AF65-F5344CB8AC3E}">
        <p14:creationId xmlns:p14="http://schemas.microsoft.com/office/powerpoint/2010/main" val="2481452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relief, the shield and cloak of the captured enemy hang on a tree as trophies.</a:t>
            </a:r>
            <a:r>
              <a:rPr lang="en-US" baseline="0" dirty="0"/>
              <a:t> </a:t>
            </a:r>
            <a:r>
              <a:rPr lang="en-US" dirty="0"/>
              <a:t>The stamped inscription “M(arcus) Anton(</a:t>
            </a:r>
            <a:r>
              <a:rPr lang="en-US" dirty="0" err="1"/>
              <a:t>ius</a:t>
            </a:r>
            <a:r>
              <a:rPr lang="en-US" dirty="0"/>
              <a:t>) </a:t>
            </a:r>
            <a:r>
              <a:rPr lang="en-US" dirty="0" err="1"/>
              <a:t>Epaphra</a:t>
            </a:r>
            <a:r>
              <a:rPr lang="en-US" dirty="0"/>
              <a:t>” refers to the workshop that produced the plaque. This terracotta plaque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tb0930198456</a:t>
            </a:r>
          </a:p>
        </p:txBody>
      </p:sp>
    </p:spTree>
    <p:extLst>
      <p:ext uri="{BB962C8B-B14F-4D97-AF65-F5344CB8AC3E}">
        <p14:creationId xmlns:p14="http://schemas.microsoft.com/office/powerpoint/2010/main" val="2481452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Roman figurine of a captive</a:t>
            </a:r>
            <a:r>
              <a:rPr lang="en-US" baseline="0" dirty="0"/>
              <a:t> can be identified as a Gaul by his wild hair, the torque around his neck, and his leggings. All are typical of the way the Romans portrayed the Gauls. This captive is shown with his arms bound behind his back. This artifact was photographed at the Metropolitan Museum of Art in New York City. </a:t>
            </a:r>
            <a:r>
              <a:rPr lang="en-US" dirty="0"/>
              <a:t>This image comes from Wikimedia Commons and is licensed under CC BY-SA 4.0. Source: https://commons.wikimedia.org/wiki/File:Roman_Bronze_Statuette_of_a_Captive_Gaul,_2nd_Century_AD.jpg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wiki101920181625</a:t>
            </a:r>
          </a:p>
        </p:txBody>
      </p:sp>
    </p:spTree>
    <p:extLst>
      <p:ext uri="{BB962C8B-B14F-4D97-AF65-F5344CB8AC3E}">
        <p14:creationId xmlns:p14="http://schemas.microsoft.com/office/powerpoint/2010/main" val="2226548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illustrates from a Roman perspective the idea of a triumphant king returning to be greeted by his people. </a:t>
            </a:r>
            <a:r>
              <a:rPr lang="en-US" sz="1200" kern="1200" baseline="0" dirty="0">
                <a:solidFill>
                  <a:schemeClr val="tx1"/>
                </a:solidFill>
                <a:effectLst/>
                <a:latin typeface="+mn-lt"/>
                <a:ea typeface="+mn-ea"/>
                <a:cs typeface="+mn-cs"/>
              </a:rPr>
              <a:t>It depicts Marcus Aurelius arriving with much pageantry—his coming is announced with trumpets, calling the people to gather and join the celebration. This relief was photographed at the Capitoline Museums in Rome.</a:t>
            </a:r>
            <a:endParaRPr lang="en-US" dirty="0"/>
          </a:p>
          <a:p>
            <a:r>
              <a:rPr lang="en-US" dirty="0"/>
              <a:t> </a:t>
            </a:r>
          </a:p>
          <a:p>
            <a:r>
              <a:rPr lang="en-US" dirty="0"/>
              <a:t>tb0514179433</a:t>
            </a:r>
          </a:p>
        </p:txBody>
      </p:sp>
      <p:sp>
        <p:nvSpPr>
          <p:cNvPr id="4" name="Slide Number Placeholder 3"/>
          <p:cNvSpPr>
            <a:spLocks noGrp="1"/>
          </p:cNvSpPr>
          <p:nvPr>
            <p:ph type="sldNum" sz="quarter" idx="10"/>
          </p:nvPr>
        </p:nvSpPr>
        <p:spPr/>
        <p:txBody>
          <a:bodyPr/>
          <a:lstStyle/>
          <a:p>
            <a:fld id="{4E4946A3-FD68-4E77-9DEF-1E7536A4AD96}" type="slidenum">
              <a:rPr lang="en-US" smtClean="0"/>
              <a:pPr/>
              <a:t>4</a:t>
            </a:fld>
            <a:endParaRPr lang="en-US"/>
          </a:p>
        </p:txBody>
      </p:sp>
    </p:spTree>
    <p:extLst>
      <p:ext uri="{BB962C8B-B14F-4D97-AF65-F5344CB8AC3E}">
        <p14:creationId xmlns:p14="http://schemas.microsoft.com/office/powerpoint/2010/main" val="10775602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restraining evil is concretely depicted in several Aramaic magic texts written in bowls. Some segments of Judaism adopted the pagan model of controlling spiritual beings through magic</a:t>
            </a:r>
            <a:r>
              <a:rPr lang="en-US" baseline="0" dirty="0"/>
              <a:t> (cf. Acts 13:6)</a:t>
            </a:r>
            <a:r>
              <a:rPr lang="en-US" dirty="0"/>
              <a:t>. A continuation of this Jewish syncretism can be seen in the large number of Jewish Babylonian Aramaic magic texts inscribed in bowls, widely distributed throughout the ancient world in late antiquity. While from</a:t>
            </a:r>
            <a:r>
              <a:rPr lang="en-US" baseline="0" dirty="0"/>
              <a:t> a time</a:t>
            </a:r>
            <a:r>
              <a:rPr lang="en-US" dirty="0"/>
              <a:t> much later than Paul’s, they contain charms very similar to those found as early as the 1st century BC. These texts were used as magical incantations to invoke various divine beings and angels, both for various human needs and as protection from malevolent spiritual powers.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bowl pictured here contains a text asking for deliverance from a murderous demon called </a:t>
            </a:r>
            <a:r>
              <a:rPr lang="en-US" dirty="0" err="1"/>
              <a:t>Tsp’sq</a:t>
            </a:r>
            <a:r>
              <a:rPr lang="en-US" dirty="0"/>
              <a:t> (Aram. </a:t>
            </a:r>
            <a:r>
              <a:rPr lang="he-IL" dirty="0"/>
              <a:t>צפעסק</a:t>
            </a:r>
            <a:r>
              <a:rPr lang="en-US" dirty="0"/>
              <a:t>) for a man named </a:t>
            </a:r>
            <a:r>
              <a:rPr lang="en-US" dirty="0" err="1"/>
              <a:t>Ardoi</a:t>
            </a:r>
            <a:r>
              <a:rPr lang="en-US" dirty="0"/>
              <a:t> and for his family. The demon is depicted with his feet bound by chains in the center of the bowl. The text invokes a god and a whole list of magical names that appear to be derived from the epithets of Babylonian deities at Nippur, where this magic bowl was found (Montgomery 1913: 129). This bowl was photographed at the Metropolitan Museum of Art in New York City. A transcription and translation of the text can be found at https://archive.org/details/aramaicincantati00montuoft/page/126. See the next slide for markers highlighting the sections of names invoking the spiritual powers.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Montgomery, James A.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1913	</a:t>
            </a:r>
            <a:r>
              <a:rPr lang="en-US" i="1" dirty="0"/>
              <a:t>Aramaic Incantation Texts from Nippur</a:t>
            </a:r>
            <a:r>
              <a:rPr lang="en-US" i="0" dirty="0"/>
              <a:t>. The Museum Publications of the Babylonian Section 3. Philadelphia: University of Pennsylvania Press.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adr1606035564</a:t>
            </a:r>
          </a:p>
        </p:txBody>
      </p:sp>
    </p:spTree>
    <p:extLst>
      <p:ext uri="{BB962C8B-B14F-4D97-AF65-F5344CB8AC3E}">
        <p14:creationId xmlns:p14="http://schemas.microsoft.com/office/powerpoint/2010/main" val="13400537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restraining evil is concretely depicted in several Aramaic magic texts written in bowls. Some segments of Judaism adopted the pagan model of controlling spiritual beings through magic</a:t>
            </a:r>
            <a:r>
              <a:rPr lang="en-US" baseline="0" dirty="0"/>
              <a:t> (cf. Acts 13:6)</a:t>
            </a:r>
            <a:r>
              <a:rPr lang="en-US" dirty="0"/>
              <a:t>. A continuation of this Jewish syncretism can be seen in the large number of Jewish Babylonian Aramaic magic texts inscribed in bowls, widely distributed throughout the ancient world in late antiquity. While from</a:t>
            </a:r>
            <a:r>
              <a:rPr lang="en-US" baseline="0" dirty="0"/>
              <a:t> a time</a:t>
            </a:r>
            <a:r>
              <a:rPr lang="en-US" dirty="0"/>
              <a:t> much later than Paul’s, they contain charms very similar to those found as early as the 1st century BC. These texts were used as magical incantations to invoke various divine beings and angels, both for various human needs and as protection from malevolent spiritual powers.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bowl pictured here contains a text asking for deliverance from a murderous demon called </a:t>
            </a:r>
            <a:r>
              <a:rPr lang="en-US" dirty="0" err="1"/>
              <a:t>Tsp’sq</a:t>
            </a:r>
            <a:r>
              <a:rPr lang="en-US" dirty="0"/>
              <a:t> (Aram. </a:t>
            </a:r>
            <a:r>
              <a:rPr lang="he-IL" dirty="0"/>
              <a:t>צפעסק</a:t>
            </a:r>
            <a:r>
              <a:rPr lang="en-US" dirty="0"/>
              <a:t>) for a man named </a:t>
            </a:r>
            <a:r>
              <a:rPr lang="en-US" dirty="0" err="1"/>
              <a:t>Ardoi</a:t>
            </a:r>
            <a:r>
              <a:rPr lang="en-US" dirty="0"/>
              <a:t> and for his family. The demon is depicted with his feet bound by chains in the center of the bowl. The text invokes a god and a whole list of magical names that appear to be derived from the epithets of Babylonian deities at Nippur, where this magic bowl was found (Montgomery 1913: 129). This bowl was photographed at the Metropolitan Museum of Art in New York City. A transcription and translation of the text can be found at https://archive.org/details/aramaicincantati00montuoft/page/126.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Montgomery, James A.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1913	</a:t>
            </a:r>
            <a:r>
              <a:rPr lang="en-US" i="1" dirty="0"/>
              <a:t>Aramaic Incantation Texts from Nippur</a:t>
            </a:r>
            <a:r>
              <a:rPr lang="en-US" i="0" dirty="0"/>
              <a:t>. The Museum Publications of the Babylonian Section 3. Philadelphia: University of Pennsylvania Press.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adr1606035564</a:t>
            </a:r>
          </a:p>
        </p:txBody>
      </p:sp>
    </p:spTree>
    <p:extLst>
      <p:ext uri="{BB962C8B-B14F-4D97-AF65-F5344CB8AC3E}">
        <p14:creationId xmlns:p14="http://schemas.microsoft.com/office/powerpoint/2010/main" val="4214272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another example of a syncretistic Jewish text that seeks</a:t>
            </a:r>
            <a:r>
              <a:rPr lang="en-US" baseline="0" dirty="0"/>
              <a:t> to use </a:t>
            </a:r>
            <a:r>
              <a:rPr lang="en-US" dirty="0"/>
              <a:t>charms to control spiritual forces.</a:t>
            </a:r>
            <a:r>
              <a:rPr lang="en-US" baseline="0" dirty="0"/>
              <a:t> At the center is a</a:t>
            </a:r>
            <a:r>
              <a:rPr lang="en-US" dirty="0"/>
              <a:t> depiction</a:t>
            </a:r>
            <a:r>
              <a:rPr lang="en-US" baseline="0" dirty="0"/>
              <a:t> of</a:t>
            </a:r>
            <a:r>
              <a:rPr lang="en-US" dirty="0"/>
              <a:t> a stringy haired demon bound by chains. It dates</a:t>
            </a:r>
            <a:r>
              <a:rPr lang="en-US" baseline="0" dirty="0"/>
              <a:t> to the Sassanian or Early Islamic Period. </a:t>
            </a:r>
            <a:r>
              <a:rPr lang="en-US" dirty="0"/>
              <a:t>This bowl was photographed at the Oriental Institute Museum of the University of Chicago.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adr1605120194</a:t>
            </a:r>
          </a:p>
        </p:txBody>
      </p:sp>
    </p:spTree>
    <p:extLst>
      <p:ext uri="{BB962C8B-B14F-4D97-AF65-F5344CB8AC3E}">
        <p14:creationId xmlns:p14="http://schemas.microsoft.com/office/powerpoint/2010/main" val="2408240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“mystery” was well-known in Paul’s day. Here, Paul uses it to refer to something that is yet to be revealed. An example from a Jewish context is found in a Dead Sea Scrolls commentary (</a:t>
            </a:r>
            <a:r>
              <a:rPr lang="en-US" dirty="0" err="1"/>
              <a:t>Pesher</a:t>
            </a:r>
            <a:r>
              <a:rPr lang="en-US" dirty="0"/>
              <a:t>) on Habakkuk. The portion shown here includes columns six and seven of the Habakkuk </a:t>
            </a:r>
            <a:r>
              <a:rPr lang="en-US" dirty="0" err="1"/>
              <a:t>Pesher</a:t>
            </a:r>
            <a:r>
              <a:rPr lang="en-US" dirty="0"/>
              <a:t>; it comes from Cave 1 near Qumran. This</a:t>
            </a:r>
            <a:r>
              <a:rPr lang="en-US" baseline="0" dirty="0"/>
              <a:t> section</a:t>
            </a:r>
            <a:r>
              <a:rPr lang="en-US" dirty="0"/>
              <a:t> discusses the “mystery” which was revealed to the Teacher of Righteousness. The Teacher of Righteousness is generally understood to have been a central figure in the Jewish sect at Qumran, although his identity is debated. See the following slide for a highlight</a:t>
            </a:r>
            <a:r>
              <a:rPr lang="en-US" baseline="0" dirty="0"/>
              <a:t> </a:t>
            </a:r>
            <a:r>
              <a:rPr lang="en-US" dirty="0"/>
              <a:t>of the relevant text.</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image comes from </a:t>
            </a:r>
            <a:r>
              <a:rPr lang="en-US" sz="1200" b="0" i="0" kern="1200" dirty="0" err="1">
                <a:effectLst/>
                <a:latin typeface="+mn-lt"/>
                <a:ea typeface="+mn-ea"/>
                <a:cs typeface="+mn-cs"/>
              </a:rPr>
              <a:t>Desconocido</a:t>
            </a:r>
            <a:r>
              <a:rPr lang="en-US" sz="1200" b="0" i="0" kern="1200" dirty="0">
                <a:effectLst/>
                <a:latin typeface="+mn-lt"/>
                <a:ea typeface="+mn-ea"/>
                <a:cs typeface="+mn-cs"/>
              </a:rPr>
              <a:t> and is in the</a:t>
            </a:r>
            <a:r>
              <a:rPr lang="en-US" dirty="0"/>
              <a:t> public domain, via Wikimedia Commons: </a:t>
            </a:r>
            <a:r>
              <a:rPr lang="en-US" dirty="0">
                <a:hlinkClick r:id="rId3">
                  <a:extLst>
                    <a:ext uri="{A12FA001-AC4F-418D-AE19-62706E023703}">
                      <ahyp:hlinkClr xmlns:ahyp="http://schemas.microsoft.com/office/drawing/2018/hyperlinkcolor" val="tx"/>
                    </a:ext>
                  </a:extLst>
                </a:hlinkClick>
              </a:rPr>
              <a:t>https://commons.wikimedia.org/wiki/File:Pesher_Habakkuk_Scroll.JPG</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wiki0814201220394752</a:t>
            </a:r>
          </a:p>
        </p:txBody>
      </p:sp>
      <p:sp>
        <p:nvSpPr>
          <p:cNvPr id="4" name="Slide Number Placeholder 3"/>
          <p:cNvSpPr>
            <a:spLocks noGrp="1"/>
          </p:cNvSpPr>
          <p:nvPr>
            <p:ph type="sldNum" sz="quarter" idx="5"/>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6727914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concept of “mystery” was well-known in Paul’s day. Here, Paul uses it to refer to something that is yet to be revealed. An example from a Jewish context is found in a Dead Sea Scrolls commentary (Pesher) on Habakkuk. The portion shown here includes columns six and seven of the Habakkuk Pesher; it comes from Cave 1 near Qumran. This</a:t>
            </a:r>
            <a:r>
              <a:rPr lang="en-US" baseline="0" dirty="0"/>
              <a:t> section</a:t>
            </a:r>
            <a:r>
              <a:rPr lang="en-US" dirty="0"/>
              <a:t> discusses the “mystery” which was revealed to the Teacher of Righteousness. The Teacher of Righteousness is generally understood to have been a central figure in the Jewish sect at Qumran, although his identity is debated.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Concerning the text of Habakkuk 2:2, the commentator writes, “Its interpretation is concerning the Teacher of Righteousness to whom God has made known all the </a:t>
            </a:r>
            <a:r>
              <a:rPr lang="en-US" b="1" dirty="0"/>
              <a:t>mysteries</a:t>
            </a:r>
            <a:r>
              <a:rPr lang="en-US" dirty="0"/>
              <a:t> of the words of his servants the prophets” (</a:t>
            </a:r>
            <a:r>
              <a:rPr lang="he-IL" dirty="0"/>
              <a:t>פשרו על מורה הצדק אשר הודיעו אל את כול רזי דברי עבדיו הנבאים</a:t>
            </a:r>
            <a:r>
              <a:rPr lang="en-US" dirty="0"/>
              <a:t>).</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image comes from </a:t>
            </a:r>
            <a:r>
              <a:rPr lang="en-US" sz="1200" b="0" i="0" kern="1200" dirty="0" err="1">
                <a:effectLst/>
                <a:latin typeface="+mn-lt"/>
                <a:ea typeface="+mn-ea"/>
                <a:cs typeface="+mn-cs"/>
              </a:rPr>
              <a:t>Desconocido</a:t>
            </a:r>
            <a:r>
              <a:rPr lang="en-US" sz="1200" b="0" i="0" kern="1200" dirty="0">
                <a:effectLst/>
                <a:latin typeface="+mn-lt"/>
                <a:ea typeface="+mn-ea"/>
                <a:cs typeface="+mn-cs"/>
              </a:rPr>
              <a:t> and is in the</a:t>
            </a:r>
            <a:r>
              <a:rPr lang="en-US" dirty="0"/>
              <a:t> public domain, via Wikimedia Commons: </a:t>
            </a:r>
            <a:r>
              <a:rPr lang="en-US" dirty="0">
                <a:hlinkClick r:id="rId3">
                  <a:extLst>
                    <a:ext uri="{A12FA001-AC4F-418D-AE19-62706E023703}">
                      <ahyp:hlinkClr xmlns:ahyp="http://schemas.microsoft.com/office/drawing/2018/hyperlinkcolor" val="tx"/>
                    </a:ext>
                  </a:extLst>
                </a:hlinkClick>
              </a:rPr>
              <a:t>https://commons.wikimedia.org/wiki/File:Pesher_Habakkuk_Scroll.JPG</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wiki0814201220394752</a:t>
            </a:r>
          </a:p>
        </p:txBody>
      </p:sp>
      <p:sp>
        <p:nvSpPr>
          <p:cNvPr id="4" name="Slide Number Placeholder 3"/>
          <p:cNvSpPr>
            <a:spLocks noGrp="1"/>
          </p:cNvSpPr>
          <p:nvPr>
            <p:ph type="sldNum" sz="quarter" idx="5"/>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6292322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Paul draws</a:t>
            </a:r>
            <a:r>
              <a:rPr lang="en-US" baseline="0" dirty="0"/>
              <a:t> here on the language of Isaiah: </a:t>
            </a:r>
            <a:r>
              <a:rPr lang="en-US" dirty="0"/>
              <a:t>“But with righteousness He will judge the poor, and decide with fairness for the meek of the earth; and He will strike the earth with the rod of His mouth, and with the breath of His lips He will slay the wicked” (Isa 11:4).</a:t>
            </a:r>
            <a:endParaRPr lang="en-US" sz="1200" dirty="0"/>
          </a:p>
          <a:p>
            <a:pPr marL="4763" lvl="2" indent="0">
              <a:buNone/>
            </a:pPr>
            <a:endParaRPr lang="en-US" sz="1200" dirty="0"/>
          </a:p>
          <a:p>
            <a:pPr marL="4763" lvl="2" indent="0">
              <a:buNone/>
            </a:pPr>
            <a:r>
              <a:rPr lang="en-US" sz="1200" dirty="0"/>
              <a:t>The Great Isaiah Scroll is owned by the Israel Museum in Jerusalem. This image is public domain, from Wikimedia: https://commons.wikimedia.org/wiki/File:The_Great_Isaiah_Scroll_MS_A_(1QIsa)_-_Google_Art_Project-x3-y0.jpg</a:t>
            </a:r>
          </a:p>
          <a:p>
            <a:pPr marL="4763" lvl="2" indent="0">
              <a:buNone/>
            </a:pPr>
            <a:endParaRPr lang="en-US" sz="1200" dirty="0"/>
          </a:p>
          <a:p>
            <a:pPr marL="4763" lvl="2" indent="0">
              <a:buNone/>
            </a:pPr>
            <a:r>
              <a:rPr lang="en-US" sz="1200" dirty="0"/>
              <a:t>isax3y0</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9461521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A typical way to depict the military power of a ruler in the ancient world was to portray them smiting their enemies with some weapon. This can be seen in the depiction above showing the Roman emperor Trajan (r. AD 98–117) in Egyptian style wielding a weapon against his enemies who are dwarfed by his size. This relief is on the north wall of the Khnum Temple in </a:t>
            </a:r>
            <a:r>
              <a:rPr lang="en-US" dirty="0" err="1"/>
              <a:t>Esna</a:t>
            </a:r>
            <a:r>
              <a:rPr lang="en-US" dirty="0"/>
              <a:t>, Egypt, about 35 miles (55 km) south of Luxor. In contrast to this depiction, Paul indicates that the strength of Jesus as the returning Messiah will be so great that He will be able to defeat His enemies simply with a word from His mouth. This may be compared to Isaiah 11:4 (“the rod of His mouth”) and Revelation 2:16 and 19:15 (“the sword of His mouth”). A preview of such power was seen when the authorities came to arrest Jesus in Gethsemane. When He spoke, those who intended to seize Him fell to the ground (John 18:6).</a:t>
            </a:r>
          </a:p>
          <a:p>
            <a:pPr marL="4763" lvl="2" indent="0">
              <a:buNone/>
            </a:pPr>
            <a:endParaRPr lang="en-US" dirty="0"/>
          </a:p>
          <a:p>
            <a:pPr marL="4763" lvl="2" indent="0">
              <a:buNone/>
            </a:pPr>
            <a:r>
              <a:rPr lang="en-US" dirty="0"/>
              <a:t>adr1603226809</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0459623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 wilderness region in southern Israel.</a:t>
            </a:r>
          </a:p>
          <a:p>
            <a:endParaRPr lang="en-US" dirty="0"/>
          </a:p>
          <a:p>
            <a:r>
              <a:rPr lang="en-US" dirty="0"/>
              <a:t>tb010303502</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40743289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Signs and wonders are used to authenticate authority. A modern example is seen in the poster pictured above. The sign reads, “Write to the Messiah . . . and see miracles and wonders.” The </a:t>
            </a:r>
            <a:r>
              <a:rPr lang="en-US" sz="1200" b="0" i="0" u="none" strike="noStrike" kern="1200" baseline="0" dirty="0" err="1">
                <a:solidFill>
                  <a:schemeClr val="tx1"/>
                </a:solidFill>
                <a:latin typeface="+mn-lt"/>
                <a:ea typeface="+mn-ea"/>
                <a:cs typeface="+mn-cs"/>
              </a:rPr>
              <a:t>Lubavitcher</a:t>
            </a:r>
            <a:r>
              <a:rPr lang="en-US" sz="1200" b="0" i="0" u="none" strike="noStrike" kern="1200" baseline="0" dirty="0">
                <a:solidFill>
                  <a:schemeClr val="tx1"/>
                </a:solidFill>
                <a:latin typeface="+mn-lt"/>
                <a:ea typeface="+mn-ea"/>
                <a:cs typeface="+mn-cs"/>
              </a:rPr>
              <a:t> Rabbi Menachem Mendel </a:t>
            </a:r>
            <a:r>
              <a:rPr lang="en-US" sz="1200" b="0" i="0" u="none" strike="noStrike" kern="1200" baseline="0" dirty="0" err="1">
                <a:solidFill>
                  <a:schemeClr val="tx1"/>
                </a:solidFill>
                <a:latin typeface="+mn-lt"/>
                <a:ea typeface="+mn-ea"/>
                <a:cs typeface="+mn-cs"/>
              </a:rPr>
              <a:t>Schneerson</a:t>
            </a:r>
            <a:r>
              <a:rPr lang="en-US" sz="1200" b="0" i="0" u="none" strike="noStrike" kern="1200" baseline="0" dirty="0">
                <a:solidFill>
                  <a:schemeClr val="tx1"/>
                </a:solidFill>
                <a:latin typeface="+mn-lt"/>
                <a:ea typeface="+mn-ea"/>
                <a:cs typeface="+mn-cs"/>
              </a:rPr>
              <a:t> was believed to be the Messiah by many of his followers before his death in 1994. He is still in his tomb in Queens, New York, but many continue to believe he is the Messiah. This photograph was taken in 2005, more than a decade after his death.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tb040605744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40917800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top line reads “Messiah,” in Hebrew. Below the photo it reads “Write to the King Messiah and see miracles.” Rabbi Menachem Mendel </a:t>
            </a:r>
            <a:r>
              <a:rPr lang="en-US" sz="1200" b="0" i="0" u="none" strike="noStrike" kern="1200" baseline="0" dirty="0" err="1">
                <a:solidFill>
                  <a:schemeClr val="tx1"/>
                </a:solidFill>
                <a:latin typeface="+mn-lt"/>
                <a:ea typeface="+mn-ea"/>
                <a:cs typeface="+mn-cs"/>
              </a:rPr>
              <a:t>Schneerson</a:t>
            </a:r>
            <a:r>
              <a:rPr lang="en-US" sz="1200" b="0" i="0" u="none" strike="noStrike" kern="1200" baseline="0" dirty="0">
                <a:solidFill>
                  <a:schemeClr val="tx1"/>
                </a:solidFill>
                <a:latin typeface="+mn-lt"/>
                <a:ea typeface="+mn-ea"/>
                <a:cs typeface="+mn-cs"/>
              </a:rPr>
              <a:t> died on June 12, 1994. </a:t>
            </a:r>
            <a:r>
              <a:rPr lang="en-US" sz="1200" b="0" i="0" u="none" strike="noStrike" kern="1200" baseline="0" dirty="0" err="1">
                <a:solidFill>
                  <a:schemeClr val="tx1"/>
                </a:solidFill>
                <a:latin typeface="+mn-lt"/>
                <a:ea typeface="+mn-ea"/>
                <a:cs typeface="+mn-cs"/>
              </a:rPr>
              <a:t>Schneerson</a:t>
            </a:r>
            <a:r>
              <a:rPr lang="en-US" sz="1200" b="0" i="0" u="none" strike="noStrike" kern="1200" baseline="0" dirty="0">
                <a:solidFill>
                  <a:schemeClr val="tx1"/>
                </a:solidFill>
                <a:latin typeface="+mn-lt"/>
                <a:ea typeface="+mn-ea"/>
                <a:cs typeface="+mn-cs"/>
              </a:rPr>
              <a:t> never had any children and he was the last </a:t>
            </a:r>
            <a:r>
              <a:rPr lang="en-US" sz="1200" b="0" i="0" u="none" strike="noStrike" kern="1200" baseline="0" dirty="0" err="1">
                <a:solidFill>
                  <a:schemeClr val="tx1"/>
                </a:solidFill>
                <a:latin typeface="+mn-lt"/>
                <a:ea typeface="+mn-ea"/>
                <a:cs typeface="+mn-cs"/>
              </a:rPr>
              <a:t>Lubavitcher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Rebbe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tb072704790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581907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This is another example of a scene where the people of the city come out to greet the emperor as he enters. This relief was photographed at the Capitoline Museums in Rome.</a:t>
            </a:r>
            <a:endParaRPr lang="en-US" dirty="0"/>
          </a:p>
          <a:p>
            <a:r>
              <a:rPr lang="en-US" dirty="0"/>
              <a:t> </a:t>
            </a:r>
          </a:p>
          <a:p>
            <a:r>
              <a:rPr lang="en-US" dirty="0"/>
              <a:t>tb0514179437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5</a:t>
            </a:fld>
            <a:endParaRPr lang="en-US"/>
          </a:p>
        </p:txBody>
      </p:sp>
    </p:spTree>
    <p:extLst>
      <p:ext uri="{BB962C8B-B14F-4D97-AF65-F5344CB8AC3E}">
        <p14:creationId xmlns:p14="http://schemas.microsoft.com/office/powerpoint/2010/main" val="3263743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sign was photographed at the Ahmadiyya Muslim Community in Zion, Illinois. Mirza Ghulam Ahmad was born circa 1835 in India; he died on May 26, 1908. He founded an Islamic religious movement known as </a:t>
            </a:r>
            <a:r>
              <a:rPr lang="en-US" dirty="0" err="1">
                <a:solidFill>
                  <a:schemeClr val="tx1"/>
                </a:solidFill>
              </a:rPr>
              <a:t>Ahmadiyyah</a:t>
            </a:r>
            <a:r>
              <a:rPr lang="en-US" dirty="0">
                <a:solidFill>
                  <a:schemeClr val="tx1"/>
                </a:solidFill>
              </a:rPr>
              <a:t>. He claimed to be Muhammad, Jesus, and the Hindu god Krishna, and it is estimated that he has 10–20 million followers today.</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adr2007196759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2610612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the Torah</a:t>
            </a:r>
            <a:r>
              <a:rPr lang="en-US" baseline="0" dirty="0"/>
              <a:t> mentions the possibility of a false prophet performing an actual miracle. However, according to Scripture, the true test of authenticity is not the production of signs alone, but adherence to God’s revealed Word.</a:t>
            </a:r>
            <a:endParaRPr lang="en-US" dirty="0"/>
          </a:p>
          <a:p>
            <a:endParaRPr lang="en-US" dirty="0"/>
          </a:p>
          <a:p>
            <a:r>
              <a:rPr lang="en-US" dirty="0"/>
              <a:t>“</a:t>
            </a:r>
            <a:r>
              <a:rPr lang="en-US" sz="1200" b="0" i="0" kern="1200" dirty="0">
                <a:solidFill>
                  <a:schemeClr val="tx1"/>
                </a:solidFill>
                <a:effectLst/>
                <a:latin typeface="+mn-lt"/>
                <a:ea typeface="+mn-ea"/>
                <a:cs typeface="+mn-cs"/>
              </a:rPr>
              <a:t>If a prophet arises in your midst, or a dreamer of dreams, and he gives you a sign or a wonder, and the sign or the wonder comes to pass, when </a:t>
            </a:r>
            <a:r>
              <a:rPr lang="en-US" sz="1200" b="0" i="0" kern="1200" baseline="0" dirty="0">
                <a:solidFill>
                  <a:schemeClr val="tx1"/>
                </a:solidFill>
                <a:effectLst/>
                <a:latin typeface="+mn-lt"/>
                <a:ea typeface="+mn-ea"/>
                <a:cs typeface="+mn-cs"/>
              </a:rPr>
              <a:t>he spoke to you</a:t>
            </a:r>
            <a:r>
              <a:rPr lang="en-US" sz="1200" b="0" i="0" kern="1200" dirty="0">
                <a:solidFill>
                  <a:schemeClr val="tx1"/>
                </a:solidFill>
                <a:effectLst/>
                <a:latin typeface="+mn-lt"/>
                <a:ea typeface="+mn-ea"/>
                <a:cs typeface="+mn-cs"/>
              </a:rPr>
              <a:t> saying, ‘Let us go after other gods, which you have not known, and let us serve them,’ you shall not listen to the words of that prophet, or to that dreamer of dreams.</a:t>
            </a:r>
            <a:r>
              <a:rPr lang="en-US" sz="1200" b="0" i="0" kern="1200" baseline="0" dirty="0">
                <a:solidFill>
                  <a:schemeClr val="tx1"/>
                </a:solidFill>
                <a:effectLst/>
                <a:latin typeface="+mn-lt"/>
                <a:ea typeface="+mn-ea"/>
                <a:cs typeface="+mn-cs"/>
              </a:rPr>
              <a:t> F</a:t>
            </a:r>
            <a:r>
              <a:rPr lang="en-US" sz="1200" b="0" i="0" kern="1200" dirty="0">
                <a:solidFill>
                  <a:schemeClr val="tx1"/>
                </a:solidFill>
                <a:effectLst/>
                <a:latin typeface="+mn-lt"/>
                <a:ea typeface="+mn-ea"/>
                <a:cs typeface="+mn-cs"/>
              </a:rPr>
              <a:t>or Yahweh your God is testing you, to know whether you love Yahweh your God with all your heart and with all your soul” (</a:t>
            </a:r>
            <a:r>
              <a:rPr lang="en-US" sz="1200" b="0" i="0" kern="1200" dirty="0" err="1">
                <a:solidFill>
                  <a:schemeClr val="tx1"/>
                </a:solidFill>
                <a:effectLst/>
                <a:latin typeface="+mn-lt"/>
                <a:ea typeface="+mn-ea"/>
                <a:cs typeface="+mn-cs"/>
              </a:rPr>
              <a:t>Deut</a:t>
            </a:r>
            <a:r>
              <a:rPr lang="en-US" sz="1200" b="0" i="0" kern="1200" dirty="0">
                <a:solidFill>
                  <a:schemeClr val="tx1"/>
                </a:solidFill>
                <a:effectLst/>
                <a:latin typeface="+mn-lt"/>
                <a:ea typeface="+mn-ea"/>
                <a:cs typeface="+mn-cs"/>
              </a:rPr>
              <a:t> 13:1-3).</a:t>
            </a:r>
          </a:p>
          <a:p>
            <a:endParaRPr lang="en-US" sz="1200" b="0" i="0" kern="1200" dirty="0">
              <a:solidFill>
                <a:schemeClr val="tx1"/>
              </a:solidFill>
              <a:effectLst/>
              <a:latin typeface="+mn-lt"/>
              <a:ea typeface="+mn-ea"/>
              <a:cs typeface="+mn-cs"/>
            </a:endParaRPr>
          </a:p>
          <a:p>
            <a:r>
              <a:rPr lang="en-US" dirty="0"/>
              <a:t>This Yemenite Torah scroll was photographed at The Master’s Seminary in California.</a:t>
            </a:r>
          </a:p>
          <a:p>
            <a:endParaRPr lang="en-US" dirty="0"/>
          </a:p>
          <a:p>
            <a:r>
              <a:rPr lang="en-US" sz="1200" kern="1200" dirty="0">
                <a:solidFill>
                  <a:schemeClr val="tx1"/>
                </a:solidFill>
                <a:effectLst/>
                <a:latin typeface="+mn-lt"/>
                <a:ea typeface="+mn-ea"/>
                <a:cs typeface="+mn-cs"/>
              </a:rPr>
              <a:t>tb031416452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785602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source of ”signs and wonders” in Paul’s day was magic and sorcery. As discussed above, these practices found their way into Jewish communities through the use of syncretistic incantation texts written in bowls. This practice continued throughout late antiquity. This bowl was photographed at the Berlin Museum of the Ancient Near East.</a:t>
            </a:r>
          </a:p>
          <a:p>
            <a:endParaRPr lang="en-US" dirty="0"/>
          </a:p>
          <a:p>
            <a:r>
              <a:rPr lang="en-US" dirty="0"/>
              <a:t>adr070513485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519340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example of the propensity of communities of faith in Paul’s day to succumb to deception can be seen in Jewish syncretism that mixed biblical concepts with pagan mysticism. Such Jewish syncretism can be seen in magic texts on papyri from Egypt during the Greco-Roman period. The example shown here dates to the late 2nd or early 3rd centuries AD, but it is essentially the same as Jewish syncretistic texts dating to Paul’s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first word in the text is “phylactery” (Gk. </a:t>
            </a:r>
            <a:r>
              <a:rPr lang="en-US" sz="1200" i="1" kern="1200" dirty="0" err="1">
                <a:solidFill>
                  <a:schemeClr val="tx1"/>
                </a:solidFill>
                <a:effectLst/>
                <a:latin typeface="+mn-lt"/>
                <a:ea typeface="+mn-ea"/>
                <a:cs typeface="+mn-cs"/>
              </a:rPr>
              <a:t>phulaktērion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φυλακτήριον</a:t>
            </a:r>
            <a:r>
              <a:rPr lang="en-US" dirty="0"/>
              <a:t>), a common implement used by Jews in religious activities (cf. Matt 23:4). The text goes on to invoke </a:t>
            </a:r>
            <a:r>
              <a:rPr lang="en-US" dirty="0" err="1"/>
              <a:t>Iao</a:t>
            </a:r>
            <a:r>
              <a:rPr lang="en-US" dirty="0"/>
              <a:t>, a syncretistic name of a super deity derived from the name of God from the Hebrew Bible, Yahweh. The name is also used to refer to lesser deities and spiritual beings. The Advanced Papyrological Information System on the University of Michigan website gives the following translation: “</a:t>
            </a:r>
            <a:r>
              <a:rPr lang="en-US" sz="1200" b="0" i="0" kern="1200" dirty="0">
                <a:solidFill>
                  <a:schemeClr val="tx1"/>
                </a:solidFill>
                <a:effectLst/>
                <a:latin typeface="+mn-lt"/>
                <a:ea typeface="+mn-ea"/>
                <a:cs typeface="+mn-cs"/>
              </a:rPr>
              <a:t>A phylactery: ‘Great [god] in heaven revolving the world, the true god, IAO! Lord, ruler of all, ABLANATHANALBA, grant, grant me this favor, let me have the name of the great god in this phylactery, and protect, from every evil thing, me whom NN bore, (NN) begot.’”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word “</a:t>
            </a:r>
            <a:r>
              <a:rPr lang="en-US" dirty="0"/>
              <a:t>ABLANATHANALBA”</a:t>
            </a:r>
            <a:r>
              <a:rPr lang="en-US" sz="1200" b="0" i="0" kern="1200" dirty="0">
                <a:solidFill>
                  <a:schemeClr val="tx1"/>
                </a:solidFill>
                <a:effectLst/>
                <a:latin typeface="+mn-lt"/>
                <a:ea typeface="+mn-ea"/>
                <a:cs typeface="+mn-cs"/>
              </a:rPr>
              <a:t> functioned in these types of texts as a magical palindrome. Some suggest it derives from the Aramaic phrase “You are our father” (Aram. </a:t>
            </a:r>
            <a:r>
              <a:rPr lang="he-IL" sz="1200" b="0" i="0" kern="1200" dirty="0">
                <a:solidFill>
                  <a:schemeClr val="tx1"/>
                </a:solidFill>
                <a:effectLst/>
                <a:latin typeface="+mn-lt"/>
                <a:ea typeface="+mn-ea"/>
                <a:cs typeface="+mn-cs"/>
              </a:rPr>
              <a:t>אב לנא את</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av </a:t>
            </a:r>
            <a:r>
              <a:rPr lang="en-US" sz="1200" b="0" i="1" kern="1200" dirty="0" err="1">
                <a:solidFill>
                  <a:schemeClr val="tx1"/>
                </a:solidFill>
                <a:effectLst/>
                <a:latin typeface="+mn-lt"/>
                <a:ea typeface="+mn-ea"/>
                <a:cs typeface="+mn-cs"/>
              </a:rPr>
              <a:t>lana</a:t>
            </a:r>
            <a:r>
              <a:rPr lang="en-US" sz="1200" b="0" i="1" kern="1200" dirty="0">
                <a:solidFill>
                  <a:schemeClr val="tx1"/>
                </a:solidFill>
                <a:effectLst/>
                <a:latin typeface="+mn-lt"/>
                <a:ea typeface="+mn-ea"/>
                <a:cs typeface="+mn-cs"/>
              </a:rPr>
              <a:t> at</a:t>
            </a:r>
            <a:r>
              <a:rPr lang="en-US" sz="1200" b="0" i="0" kern="1200" dirty="0">
                <a:solidFill>
                  <a:schemeClr val="tx1"/>
                </a:solidFill>
                <a:effectLst/>
                <a:latin typeface="+mn-lt"/>
                <a:ea typeface="+mn-ea"/>
                <a:cs typeface="+mn-cs"/>
              </a:rPr>
              <a:t>)</a:t>
            </a:r>
            <a:r>
              <a:rPr lang="en-US" dirty="0"/>
              <a:t>. The next slide highlights the words “phylactery,” “</a:t>
            </a:r>
            <a:r>
              <a:rPr lang="en-US" dirty="0" err="1"/>
              <a:t>Iao</a:t>
            </a:r>
            <a:r>
              <a:rPr lang="en-US" dirty="0"/>
              <a:t>,” and “ABLANATHANALBA.”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http://quod.lib.umich.edu/a/apis/x-1546/193_a.tif. University of Michigan Library Digital Collections. Accessed: Oct 15, 2019.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umapis1931546207</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763764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example of the propensity of communities of faith in Paul’s day to succumb to deception can be seen in Jewish syncretism that mixed biblical concepts with pagan mysticism. Such Jewish syncretism can be seen in magic texts on papyri from Egypt during the Greco-Roman period. The example shown here dates to the late 2nd or early 3rd centuries AD, but it is essentially the same as Jewish syncretistic texts dating to Paul’s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first word in the text is “phylactery” (Gk. </a:t>
            </a:r>
            <a:r>
              <a:rPr lang="en-US" sz="1200" i="1" kern="1200" dirty="0" err="1">
                <a:solidFill>
                  <a:schemeClr val="tx1"/>
                </a:solidFill>
                <a:effectLst/>
                <a:latin typeface="+mn-lt"/>
                <a:ea typeface="+mn-ea"/>
                <a:cs typeface="+mn-cs"/>
              </a:rPr>
              <a:t>phulaktērion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φυλακτήριον</a:t>
            </a:r>
            <a:r>
              <a:rPr lang="en-US" dirty="0"/>
              <a:t>), a common implement used by Jews in religious activities (cf. Matt 23:4). The text goes on to invoke </a:t>
            </a:r>
            <a:r>
              <a:rPr lang="en-US" dirty="0" err="1"/>
              <a:t>Iao</a:t>
            </a:r>
            <a:r>
              <a:rPr lang="en-US" dirty="0"/>
              <a:t>, a syncretistic name of a super deity derived from the name of God from the Hebrew Bible, Yahweh. The name is also used to refer to lesser deities and spiritual beings. The Advanced Papyrological Information System on the University of Michigan website gives the following translation: “</a:t>
            </a:r>
            <a:r>
              <a:rPr lang="en-US" sz="1200" b="0" i="0" kern="1200" dirty="0">
                <a:solidFill>
                  <a:schemeClr val="tx1"/>
                </a:solidFill>
                <a:effectLst/>
                <a:latin typeface="+mn-lt"/>
                <a:ea typeface="+mn-ea"/>
                <a:cs typeface="+mn-cs"/>
              </a:rPr>
              <a:t>A phylactery: ‘Great [god] in heaven revolving the world, the true god, IAO! Lord, ruler of all, ABLANATHANALBA, grant, grant me this favor, let me have the name of the great god in this phylactery, and protect, from every evil thing, me whom NN bore, (NN) begot.’”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word “</a:t>
            </a:r>
            <a:r>
              <a:rPr lang="en-US" dirty="0"/>
              <a:t>ABLANATHANALBA”</a:t>
            </a:r>
            <a:r>
              <a:rPr lang="en-US" sz="1200" b="0" i="0" kern="1200" dirty="0">
                <a:solidFill>
                  <a:schemeClr val="tx1"/>
                </a:solidFill>
                <a:effectLst/>
                <a:latin typeface="+mn-lt"/>
                <a:ea typeface="+mn-ea"/>
                <a:cs typeface="+mn-cs"/>
              </a:rPr>
              <a:t> functioned in these types of texts as a magical palindrome. Some suggest it derives from the Aramaic phrase “You are our father” (Aram. </a:t>
            </a:r>
            <a:r>
              <a:rPr lang="he-IL" sz="1200" b="0" i="0" kern="1200" dirty="0">
                <a:solidFill>
                  <a:schemeClr val="tx1"/>
                </a:solidFill>
                <a:effectLst/>
                <a:latin typeface="+mn-lt"/>
                <a:ea typeface="+mn-ea"/>
                <a:cs typeface="+mn-cs"/>
              </a:rPr>
              <a:t>אב </a:t>
            </a:r>
            <a:r>
              <a:rPr lang="he-IL" sz="1200" b="0" i="0" kern="1200" dirty="0" err="1">
                <a:solidFill>
                  <a:schemeClr val="tx1"/>
                </a:solidFill>
                <a:effectLst/>
                <a:latin typeface="+mn-lt"/>
                <a:ea typeface="+mn-ea"/>
                <a:cs typeface="+mn-cs"/>
              </a:rPr>
              <a:t>לנא</a:t>
            </a:r>
            <a:r>
              <a:rPr lang="he-IL" sz="1200" b="0" i="0" kern="1200" dirty="0">
                <a:solidFill>
                  <a:schemeClr val="tx1"/>
                </a:solidFill>
                <a:effectLst/>
                <a:latin typeface="+mn-lt"/>
                <a:ea typeface="+mn-ea"/>
                <a:cs typeface="+mn-cs"/>
              </a:rPr>
              <a:t> את</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av </a:t>
            </a:r>
            <a:r>
              <a:rPr lang="en-US" sz="1200" b="0" i="1" kern="1200" dirty="0" err="1">
                <a:solidFill>
                  <a:schemeClr val="tx1"/>
                </a:solidFill>
                <a:effectLst/>
                <a:latin typeface="+mn-lt"/>
                <a:ea typeface="+mn-ea"/>
                <a:cs typeface="+mn-cs"/>
              </a:rPr>
              <a:t>lana</a:t>
            </a:r>
            <a:r>
              <a:rPr lang="en-US" sz="1200" b="0" i="1" kern="1200" dirty="0">
                <a:solidFill>
                  <a:schemeClr val="tx1"/>
                </a:solidFill>
                <a:effectLst/>
                <a:latin typeface="+mn-lt"/>
                <a:ea typeface="+mn-ea"/>
                <a:cs typeface="+mn-cs"/>
              </a:rPr>
              <a:t> at</a:t>
            </a:r>
            <a:r>
              <a:rPr lang="en-US" sz="1200" b="0" i="0" kern="1200" dirty="0">
                <a:solidFill>
                  <a:schemeClr val="tx1"/>
                </a:solidFill>
                <a:effectLst/>
                <a:latin typeface="+mn-lt"/>
                <a:ea typeface="+mn-ea"/>
                <a:cs typeface="+mn-cs"/>
              </a:rPr>
              <a:t>)</a:t>
            </a:r>
            <a:r>
              <a:rPr lang="en-US" dirty="0"/>
              <a:t>. The two occurrences of the word “phylactery” (Gk. </a:t>
            </a:r>
            <a:r>
              <a:rPr lang="el-GR" sz="1200" kern="1200" dirty="0">
                <a:solidFill>
                  <a:schemeClr val="tx1"/>
                </a:solidFill>
                <a:effectLst/>
                <a:latin typeface="+mn-lt"/>
                <a:ea typeface="+mn-ea"/>
                <a:cs typeface="+mn-cs"/>
              </a:rPr>
              <a:t>φυλακτήριον</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phulaktērion</a:t>
            </a:r>
            <a:r>
              <a:rPr lang="en-US" dirty="0"/>
              <a:t>) are highlighted in blue, “</a:t>
            </a:r>
            <a:r>
              <a:rPr lang="en-US" dirty="0" err="1"/>
              <a:t>Iao</a:t>
            </a:r>
            <a:r>
              <a:rPr lang="en-US" dirty="0"/>
              <a:t>” (Gk. </a:t>
            </a:r>
            <a:r>
              <a:rPr lang="el-GR" dirty="0"/>
              <a:t>Ιαω</a:t>
            </a:r>
            <a:r>
              <a:rPr lang="en-US" dirty="0"/>
              <a:t>) is highlighted in yellow, and “ABLANATHANALBA” (Gk. </a:t>
            </a:r>
            <a:r>
              <a:rPr lang="el-GR" dirty="0"/>
              <a:t>Αβλαναθαλβα</a:t>
            </a:r>
            <a:r>
              <a:rPr lang="en-US" dirty="0"/>
              <a:t>, misspelled here) is highlighted in green.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http://quod.lib.umich.edu/a/apis/x-1546/193_a.tif. University of Michigan Library Digital Collections. Accessed: Oct 15, 2019.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umapis1931546207</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8283125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 example of a deluding influence from Paul’s day was the priestess of Delphi, known as the Pythia. Plutarch suggested that her ecstatic utterances were related to vapors or hallucinogenic gases that seeped from a crack in the temple floor. He stated that the room was filled with a sickly sweet smell when the deity was present. Others have suggested that her trance-like state may have been a response to the toxic effects of chewing oleander leaves or inhaling their smoke. The Pythia were consulted from the 7th century BC to the 4th century AD. </a:t>
            </a:r>
            <a:r>
              <a:rPr lang="en-US" dirty="0"/>
              <a:t>This photograph of this oil on canvas painting</a:t>
            </a:r>
            <a:r>
              <a:rPr lang="en-US" baseline="0" dirty="0"/>
              <a:t> </a:t>
            </a:r>
            <a:r>
              <a:rPr lang="en-US" dirty="0"/>
              <a:t>comes from the Art Gallery of South Australia and is in the public domain, via Wikimedia Commons: https://commons.wikimedia.org/wiki/File:John_Collier_-_Priestess_of_Delphi.jpg.</a:t>
            </a:r>
          </a:p>
          <a:p>
            <a:endParaRPr lang="en-US" dirty="0"/>
          </a:p>
          <a:p>
            <a:r>
              <a:rPr lang="en-US" dirty="0"/>
              <a:t>wiki082120061850345</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 delusion given by the Pythia was the prophecy given to Croesus</a:t>
            </a:r>
            <a:r>
              <a:rPr lang="en-US" baseline="0" dirty="0"/>
              <a:t> in 560 BC. Based on the words of the oracle he attacked Persia but was badly beaten. </a:t>
            </a:r>
            <a:r>
              <a:rPr lang="en-US" dirty="0"/>
              <a:t>The early church fathers concluded that demons were involved with the oracle</a:t>
            </a:r>
            <a:r>
              <a:rPr lang="en-US" baseline="0" dirty="0"/>
              <a:t> at Delphi. </a:t>
            </a:r>
            <a:r>
              <a:rPr lang="en-US" dirty="0"/>
              <a:t>This depiction of the oracle on a bell-shaped</a:t>
            </a:r>
            <a:r>
              <a:rPr lang="en-US" baseline="0" dirty="0"/>
              <a:t> krater </a:t>
            </a:r>
            <a:r>
              <a:rPr lang="en-US" dirty="0"/>
              <a:t>was photographed at the British Museum. This image comes from Jastrow and is in the public domain, via Wikimedia Commons: https://commons.wikimedia.org/wiki/File:Delphi_tripod.jpg.</a:t>
            </a:r>
          </a:p>
          <a:p>
            <a:endParaRPr lang="en-US" dirty="0"/>
          </a:p>
          <a:p>
            <a:r>
              <a:rPr lang="en-US" dirty="0"/>
              <a:t>wiki110420111458825</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priestess who</a:t>
            </a:r>
            <a:r>
              <a:rPr lang="en-US" baseline="0" dirty="0"/>
              <a:t> gave oracles at the Temple of Apollo at Delphi was the most famous of many such in the Greco-Roman world</a:t>
            </a:r>
            <a:r>
              <a:rPr lang="en-US" dirty="0"/>
              <a:t>. These long-standing and widespread practices illustrate the gullibility of humans and their quickness to believe things which are not authentic. This image comes from </a:t>
            </a:r>
            <a:r>
              <a:rPr lang="en-US" dirty="0" err="1"/>
              <a:t>Laslovarga</a:t>
            </a:r>
            <a:r>
              <a:rPr lang="en-US" dirty="0"/>
              <a:t> and is licensed under</a:t>
            </a:r>
            <a:r>
              <a:rPr lang="en-US" baseline="0" dirty="0"/>
              <a:t> </a:t>
            </a:r>
            <a:r>
              <a:rPr lang="en-US" dirty="0"/>
              <a:t>CC BY-SA 3.0, via Wikimedia Commons: https://commons.wikimedia.org/wiki/File:A_Delphi_magic_mist.JPG.</a:t>
            </a:r>
          </a:p>
          <a:p>
            <a:endParaRPr lang="en-US" dirty="0"/>
          </a:p>
          <a:p>
            <a:r>
              <a:rPr lang="en-US" dirty="0"/>
              <a:t>wiki012120092448</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poorly preserved structure</a:t>
            </a:r>
            <a:r>
              <a:rPr lang="en-US" baseline="0" dirty="0"/>
              <a:t> in the center of this photo is the judgment seat or bema at Philippi. It is located along the northern edge of the marketplace (forum) and may be the place where Paul and Silas were judged (Acts 16:19ff). In Paul’s day, a place like this was the type most closely associated with judgment.</a:t>
            </a:r>
            <a:endParaRPr lang="en-US" dirty="0"/>
          </a:p>
          <a:p>
            <a:endParaRPr lang="en-US" dirty="0"/>
          </a:p>
          <a:p>
            <a:r>
              <a:rPr lang="en-US" dirty="0"/>
              <a:t>tb031106809</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illustration of “wickedness” is the Greek and Roman</a:t>
            </a:r>
            <a:r>
              <a:rPr lang="en-US" baseline="0" dirty="0"/>
              <a:t> drinking parties (</a:t>
            </a:r>
            <a:r>
              <a:rPr lang="en-US" i="1" baseline="0" dirty="0"/>
              <a:t>symposia</a:t>
            </a:r>
            <a:r>
              <a:rPr lang="en-US" baseline="0" dirty="0"/>
              <a:t>) that were common in Paul’s day. Drunkenness, nakedness, immorality, and ribald conversation appear to have been staples of these events. T</a:t>
            </a:r>
            <a:r>
              <a:rPr lang="en-US" dirty="0"/>
              <a:t>his kylix was photographed at the </a:t>
            </a:r>
            <a:r>
              <a:rPr lang="de-DE" dirty="0"/>
              <a:t>Michael C. Carlos</a:t>
            </a:r>
            <a:r>
              <a:rPr lang="de-DE" baseline="0" dirty="0"/>
              <a:t> Museum at Emory University</a:t>
            </a:r>
            <a:r>
              <a:rPr lang="de-DE" dirty="0"/>
              <a:t>.</a:t>
            </a:r>
            <a:endParaRPr lang="en-US" dirty="0"/>
          </a:p>
          <a:p>
            <a:endParaRPr lang="en-US" dirty="0"/>
          </a:p>
          <a:p>
            <a:r>
              <a:rPr lang="en-US" dirty="0"/>
              <a:t>adr1511209499</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mask portrays the feeling of dread and anxiety that Paul warns against. </a:t>
            </a:r>
            <a:r>
              <a:rPr lang="en-US" dirty="0"/>
              <a:t>This artifact comes from the </a:t>
            </a:r>
            <a:r>
              <a:rPr lang="en-US" dirty="0" err="1"/>
              <a:t>Massues</a:t>
            </a:r>
            <a:r>
              <a:rPr lang="en-US" dirty="0"/>
              <a:t> neighborhood and was photographed at the Lyon Roman-Gallo Museum in Lyon, France.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tb091719491</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Giving thanks (Gk. </a:t>
            </a:r>
            <a:r>
              <a:rPr lang="en-US" i="1" dirty="0" err="1"/>
              <a:t>eucharisteō</a:t>
            </a:r>
            <a:r>
              <a:rPr lang="en-US" dirty="0"/>
              <a:t>, </a:t>
            </a:r>
            <a:r>
              <a:rPr lang="el-GR" sz="1200" b="0" i="0" u="none" strike="noStrike" kern="1200" baseline="0" dirty="0">
                <a:solidFill>
                  <a:schemeClr val="tx1"/>
                </a:solidFill>
                <a:latin typeface="+mn-lt"/>
                <a:ea typeface="+mn-ea"/>
                <a:cs typeface="+mn-cs"/>
              </a:rPr>
              <a:t>εὐχαριστέω</a:t>
            </a:r>
            <a:r>
              <a:rPr lang="en-US" dirty="0"/>
              <a:t>), particularly to</a:t>
            </a:r>
            <a:r>
              <a:rPr lang="en-US" baseline="0" dirty="0"/>
              <a:t> God, is usually considered a form of prayer. </a:t>
            </a:r>
            <a:r>
              <a:rPr lang="en-US" dirty="0"/>
              <a:t>This depiction illustrates the posture of prayer that was common throughout the ancient world, including during Paul’s day.</a:t>
            </a:r>
            <a:r>
              <a:rPr lang="en-US" baseline="0" dirty="0"/>
              <a:t> The arms are kept lowered, but the hands are outstretched in an attitude of supplication. This plaque was photographed at the Arles Museum in France. See the slides on 1 Thessalonians 1:2 for more on the background of this posture.</a:t>
            </a:r>
            <a:endParaRPr lang="en-US" dirty="0"/>
          </a:p>
          <a:p>
            <a:endParaRPr lang="en-US" dirty="0"/>
          </a:p>
          <a:p>
            <a:r>
              <a:rPr lang="en-US" dirty="0"/>
              <a:t>tb091919164</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3877618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idea of “choosing” (Gk. </a:t>
            </a:r>
            <a:r>
              <a:rPr lang="en-US" i="1" dirty="0" err="1"/>
              <a:t>aireō</a:t>
            </a:r>
            <a:r>
              <a:rPr lang="en-US" dirty="0"/>
              <a:t>, </a:t>
            </a:r>
            <a:r>
              <a:rPr lang="el-GR" sz="1200" b="0" i="0" u="none" strike="noStrike" kern="1200" baseline="0" dirty="0">
                <a:solidFill>
                  <a:schemeClr val="tx1"/>
                </a:solidFill>
                <a:latin typeface="+mn-lt"/>
                <a:ea typeface="+mn-ea"/>
                <a:cs typeface="+mn-cs"/>
              </a:rPr>
              <a:t>αἱρέω</a:t>
            </a:r>
            <a:r>
              <a:rPr lang="en-US" dirty="0"/>
              <a:t>) was</a:t>
            </a:r>
            <a:r>
              <a:rPr lang="en-US" baseline="0" dirty="0"/>
              <a:t> not foreign to the Greeks and Romans, who would use collective input to make some decisions. </a:t>
            </a:r>
            <a:r>
              <a:rPr lang="en-US" dirty="0"/>
              <a:t>These ostraca were recovered from a well near the acropolis in Athens. The ostraca in the upper row read “Themistocles from </a:t>
            </a:r>
            <a:r>
              <a:rPr lang="en-US" dirty="0" err="1"/>
              <a:t>Phreari</a:t>
            </a:r>
            <a:r>
              <a:rPr lang="en-US" dirty="0"/>
              <a:t>” (Gk. </a:t>
            </a:r>
            <a:r>
              <a:rPr lang="el-GR" dirty="0"/>
              <a:t>ΘΕΜΙΣΤΟΚΛΕΣ ΦΡΕΑΡΙΟΣ</a:t>
            </a:r>
            <a:r>
              <a:rPr lang="en-US" dirty="0"/>
              <a:t>), while the others read “Themistocles son of </a:t>
            </a:r>
            <a:r>
              <a:rPr lang="en-US" dirty="0" err="1"/>
              <a:t>Neocles</a:t>
            </a:r>
            <a:r>
              <a:rPr lang="en-US" dirty="0"/>
              <a:t>” (Gk. </a:t>
            </a:r>
            <a:r>
              <a:rPr lang="el-GR" dirty="0"/>
              <a:t>ΘΕΜΙΣΤΟΚΛΕΣ ΝΕΟΚΛΕΟΣ</a:t>
            </a:r>
            <a:r>
              <a:rPr lang="en-US" dirty="0"/>
              <a:t>). Themistocles was a great Athenian general who had helped ensure</a:t>
            </a:r>
            <a:r>
              <a:rPr lang="en-US" baseline="0" dirty="0"/>
              <a:t> the victory of the Athenians over the invading Persians under Darius at the Battle of Marathon in 490 BC. He was from </a:t>
            </a:r>
            <a:r>
              <a:rPr lang="en-US" baseline="0" dirty="0" err="1"/>
              <a:t>Phreari</a:t>
            </a:r>
            <a:r>
              <a:rPr lang="en-US" baseline="0" dirty="0"/>
              <a:t>, the son of a man named </a:t>
            </a:r>
            <a:r>
              <a:rPr lang="en-US" baseline="0" dirty="0" err="1"/>
              <a:t>Neocles</a:t>
            </a:r>
            <a:r>
              <a:rPr lang="en-US" baseline="0" dirty="0"/>
              <a:t>; it is unclear which ostracon inscription would be a vote for ostracism and which would not. </a:t>
            </a:r>
            <a:r>
              <a:rPr lang="en-US" dirty="0"/>
              <a:t>After his ostracism, Themistocles moved to Persia, Athens's enemy, where King Artaxerxes I made him governor of Magnesia. This display of clay ballots was photographed at the Athens Agora Museum.</a:t>
            </a:r>
          </a:p>
          <a:p>
            <a:endParaRPr lang="en-US" dirty="0"/>
          </a:p>
          <a:p>
            <a:r>
              <a:rPr lang="en-US" dirty="0"/>
              <a:t>tb011117315</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277968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bronze disks from ancient Greece were used to cast a juror's vote, another formal act of choosing. The juror would cover up the small post on the ballot when submitting their secret vote. The closed post indicated a vote of innocent, while an open post (top left) meant a vote of guilty. Although it seems doubtful that this kind of system was used by Paul,</a:t>
            </a:r>
            <a:r>
              <a:rPr lang="en-US" baseline="0" dirty="0"/>
              <a:t> it illustrates the knowledge and use of voting even centuries before Paul’s time. </a:t>
            </a:r>
            <a:r>
              <a:rPr lang="en-US" dirty="0"/>
              <a:t>This display was photographed at the Athens Agora Museum.</a:t>
            </a:r>
          </a:p>
          <a:p>
            <a:endParaRPr lang="en-US" dirty="0"/>
          </a:p>
          <a:p>
            <a:r>
              <a:rPr lang="en-US" dirty="0"/>
              <a:t>tb031806412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6503281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small sherds shown</a:t>
            </a:r>
            <a:r>
              <a:rPr lang="en-US" baseline="0" dirty="0"/>
              <a:t> here are inscribed with the names including those of two priestly families. Their intended use is uncertain, but it may have been used for some sort of decision making, perhaps similar to casting of lots. They are the right size for this kind of thing, and the fact that they were found together also indicates the likelihood of such a use. They predate the time of Paul by many centuries, but they may illustrate the same sort of custom of using small disposable sherds for decision making. The upper right ostracon has the name “</a:t>
            </a:r>
            <a:r>
              <a:rPr lang="en-US" baseline="0" dirty="0" err="1"/>
              <a:t>Pashḥur</a:t>
            </a:r>
            <a:r>
              <a:rPr lang="en-US" baseline="0" dirty="0"/>
              <a:t>” (</a:t>
            </a:r>
            <a:r>
              <a:rPr lang="he-IL" baseline="0" dirty="0"/>
              <a:t>פשחר</a:t>
            </a:r>
            <a:r>
              <a:rPr lang="en-US" baseline="0" dirty="0"/>
              <a:t>, cf. </a:t>
            </a:r>
            <a:r>
              <a:rPr lang="en-US" baseline="0" dirty="0" err="1"/>
              <a:t>Jer</a:t>
            </a:r>
            <a:r>
              <a:rPr lang="en-US" baseline="0" dirty="0"/>
              <a:t> 20:1) and the lower right preserves the name “</a:t>
            </a:r>
            <a:r>
              <a:rPr lang="en-US" baseline="0" dirty="0" err="1"/>
              <a:t>Meremoth</a:t>
            </a:r>
            <a:r>
              <a:rPr lang="en-US" baseline="0" dirty="0"/>
              <a:t>” (</a:t>
            </a:r>
            <a:r>
              <a:rPr lang="he-IL" baseline="0" dirty="0"/>
              <a:t>מרמות</a:t>
            </a:r>
            <a:r>
              <a:rPr lang="en-US" baseline="0" dirty="0"/>
              <a:t>, cf. Ezra 8:33).</a:t>
            </a:r>
          </a:p>
          <a:p>
            <a:endParaRPr lang="en-US" dirty="0"/>
          </a:p>
          <a:p>
            <a:r>
              <a:rPr lang="en-US" dirty="0"/>
              <a:t>tb032014463</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733490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”sanctification” of which Paul speaks here seems to be primarily focused on being set apart unto God. That is, God has chosen the Thessalonian Christians to salvation by setting them apart in the Spirit (Beale 2003: 224–30). This corresponds to faith (cf. Eph 2:8) and inward renovation that results in obedience. That is, believers respond to God’s grace in faith and obedience.</a:t>
            </a:r>
          </a:p>
          <a:p>
            <a:endParaRPr lang="en-US" dirty="0"/>
          </a:p>
          <a:p>
            <a:r>
              <a:rPr lang="en-US" dirty="0"/>
              <a:t>An interesting example from Paul’s day of “dedication” or “setting apart” involved the practice of bringing votive offerings to a temple of Asclepius (known as an</a:t>
            </a:r>
            <a:r>
              <a:rPr lang="en-US" sz="1200" dirty="0"/>
              <a:t> Asclepeion or Asclepium). </a:t>
            </a:r>
            <a:r>
              <a:rPr lang="en-US" baseline="0" dirty="0"/>
              <a:t>It was a common practice in the Greco-Roman world to bring models of body parts to one of these temples, either as part of a petition for the affected organ or as a gift of thanks for healing. The </a:t>
            </a:r>
            <a:r>
              <a:rPr lang="en-US" i="1" baseline="0" dirty="0" err="1"/>
              <a:t>asclepeion</a:t>
            </a:r>
            <a:r>
              <a:rPr lang="en-US" baseline="0" dirty="0"/>
              <a:t> at Epidaurus, located on the </a:t>
            </a:r>
            <a:r>
              <a:rPr lang="en-US" baseline="0" dirty="0" err="1"/>
              <a:t>Argolid</a:t>
            </a:r>
            <a:r>
              <a:rPr lang="en-US" baseline="0" dirty="0"/>
              <a:t> Peninsula in southern Greece, was one of the most celebrated healing centers of the Classical world. While nothing indicates that Paul had this in mind as a foil to salvation offered in Christ, it is an interesting comparison. </a:t>
            </a:r>
            <a:endParaRPr lang="en-US" dirty="0"/>
          </a:p>
          <a:p>
            <a:endParaRPr lang="en-US" dirty="0"/>
          </a:p>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The next slide highlights the word “savior.”</a:t>
            </a:r>
          </a:p>
          <a:p>
            <a:endParaRPr lang="en-US" dirty="0"/>
          </a:p>
          <a:p>
            <a:r>
              <a:rPr lang="en-US" b="1" dirty="0"/>
              <a:t>Reference:</a:t>
            </a:r>
          </a:p>
          <a:p>
            <a:r>
              <a:rPr lang="en-US" dirty="0"/>
              <a:t>Beale, G. K.</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2003	</a:t>
            </a:r>
            <a:r>
              <a:rPr lang="en-US" sz="1200" i="1" kern="1200" dirty="0">
                <a:solidFill>
                  <a:schemeClr val="tx1"/>
                </a:solidFill>
                <a:effectLst/>
                <a:latin typeface="+mn-lt"/>
                <a:ea typeface="+mn-ea"/>
                <a:cs typeface="+mn-cs"/>
              </a:rPr>
              <a:t>1–2 Thessalonians</a:t>
            </a:r>
            <a:r>
              <a:rPr lang="en-US" dirty="0"/>
              <a:t>.</a:t>
            </a:r>
            <a:r>
              <a:rPr lang="en-US" sz="1200" kern="1200" dirty="0">
                <a:solidFill>
                  <a:schemeClr val="tx1"/>
                </a:solidFill>
                <a:effectLst/>
                <a:latin typeface="+mn-lt"/>
                <a:ea typeface="+mn-ea"/>
                <a:cs typeface="+mn-cs"/>
              </a:rPr>
              <a:t> IVP New Testament Commentary Series. Downers Grove, IL: InterVarsity Press.</a:t>
            </a:r>
          </a:p>
          <a:p>
            <a:endParaRPr lang="en-US" dirty="0"/>
          </a:p>
          <a:p>
            <a:r>
              <a:rPr lang="en-US" dirty="0"/>
              <a:t>tb041505896</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0706375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”sanctification” of which Paul speaks here seems to be primarily focused on being set apart unto God. That is, God has chosen the Thessalonian Christians to salvation by setting them apart in the Spirit (Beale 2003: 224–30). This corresponds to faith (cf. </a:t>
            </a:r>
            <a:r>
              <a:rPr lang="en-US" dirty="0" err="1"/>
              <a:t>Eph</a:t>
            </a:r>
            <a:r>
              <a:rPr lang="en-US" dirty="0"/>
              <a:t> 2:8) and inward renovation that results in obedience. That is, believers respond to God’s grace in faith and obedience.</a:t>
            </a:r>
          </a:p>
          <a:p>
            <a:endParaRPr lang="en-US" dirty="0"/>
          </a:p>
          <a:p>
            <a:r>
              <a:rPr lang="en-US" dirty="0"/>
              <a:t>An interesting example from Paul’s day of “dedication” or “setting apart” involved the practice of bringing votive offerings to a temple of Asclepius (known as an</a:t>
            </a:r>
            <a:r>
              <a:rPr lang="en-US" sz="1200" dirty="0"/>
              <a:t> Asclepeion or Asclepium). </a:t>
            </a:r>
            <a:r>
              <a:rPr lang="en-US" baseline="0" dirty="0"/>
              <a:t>It was a common practice in the Greco-Roman world to bring models of body parts to one of these temples, either as part of a petition for the affected organ or as a gift of thanks for healing. The </a:t>
            </a:r>
            <a:r>
              <a:rPr lang="en-US" i="1" baseline="0" dirty="0" err="1"/>
              <a:t>asclepeion</a:t>
            </a:r>
            <a:r>
              <a:rPr lang="en-US" baseline="0" dirty="0"/>
              <a:t> at Epidaurus, located on the </a:t>
            </a:r>
            <a:r>
              <a:rPr lang="en-US" baseline="0" dirty="0" err="1"/>
              <a:t>Argolid</a:t>
            </a:r>
            <a:r>
              <a:rPr lang="en-US" baseline="0" dirty="0"/>
              <a:t> Peninsula in southern Greece, was one of the most celebrated healing centers of the Classical world. While nothing indicates that Paul had this in mind as a foil to salvation offered in Christ, it is an interesting comparison. </a:t>
            </a:r>
            <a:endParaRPr lang="en-US" dirty="0"/>
          </a:p>
          <a:p>
            <a:endParaRPr lang="en-US" dirty="0"/>
          </a:p>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a:t>
            </a:r>
          </a:p>
          <a:p>
            <a:endParaRPr lang="en-US" dirty="0"/>
          </a:p>
          <a:p>
            <a:r>
              <a:rPr lang="en-US" b="1" dirty="0"/>
              <a:t>Reference:</a:t>
            </a:r>
          </a:p>
          <a:p>
            <a:r>
              <a:rPr lang="en-US" dirty="0"/>
              <a:t>Beale, G. K.</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2003	</a:t>
            </a:r>
            <a:r>
              <a:rPr lang="en-US" sz="1200" i="1" kern="1200" dirty="0">
                <a:solidFill>
                  <a:schemeClr val="tx1"/>
                </a:solidFill>
                <a:effectLst/>
                <a:latin typeface="+mn-lt"/>
                <a:ea typeface="+mn-ea"/>
                <a:cs typeface="+mn-cs"/>
              </a:rPr>
              <a:t>1–2 Thessalonians</a:t>
            </a:r>
            <a:r>
              <a:rPr lang="en-US" dirty="0"/>
              <a:t>.</a:t>
            </a:r>
            <a:r>
              <a:rPr lang="en-US" sz="1200" kern="1200" dirty="0">
                <a:solidFill>
                  <a:schemeClr val="tx1"/>
                </a:solidFill>
                <a:effectLst/>
                <a:latin typeface="+mn-lt"/>
                <a:ea typeface="+mn-ea"/>
                <a:cs typeface="+mn-cs"/>
              </a:rPr>
              <a:t> IVP New Testament Commentary Series. Downers Grove, IL: InterVarsity Press.</a:t>
            </a:r>
          </a:p>
          <a:p>
            <a:endParaRPr lang="en-US" dirty="0"/>
          </a:p>
          <a:p>
            <a:r>
              <a:rPr lang="en-US" dirty="0"/>
              <a:t>tb041505896</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786821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“sanctification” (Gk. </a:t>
            </a:r>
            <a:r>
              <a:rPr lang="en-US" i="1" dirty="0" err="1"/>
              <a:t>hagiasmos</a:t>
            </a:r>
            <a:r>
              <a:rPr lang="en-US" dirty="0"/>
              <a:t>, </a:t>
            </a:r>
            <a:r>
              <a:rPr lang="el-GR" sz="1200" b="0" i="0" u="none" strike="noStrike" kern="1200" baseline="0" dirty="0">
                <a:solidFill>
                  <a:schemeClr val="tx1"/>
                </a:solidFill>
                <a:latin typeface="+mn-lt"/>
                <a:ea typeface="+mn-ea"/>
                <a:cs typeface="+mn-cs"/>
              </a:rPr>
              <a:t>ἁγιασμός</a:t>
            </a:r>
            <a:r>
              <a:rPr lang="en-US" dirty="0"/>
              <a:t>) indicates</a:t>
            </a:r>
            <a:r>
              <a:rPr lang="en-US" baseline="0" dirty="0"/>
              <a:t> something that is set aside for a special purpose, usually religious in nature. For Paul the antonym was moral uncleanness (1 </a:t>
            </a:r>
            <a:r>
              <a:rPr lang="en-US" baseline="0" dirty="0" err="1"/>
              <a:t>Thess</a:t>
            </a:r>
            <a:r>
              <a:rPr lang="en-US" baseline="0" dirty="0"/>
              <a:t> 4:3-7), thus equating sanctification specifically with moral purity and honor. Paul also pairs this word with “washing” (1 </a:t>
            </a:r>
            <a:r>
              <a:rPr lang="en-US" baseline="0" dirty="0" err="1"/>
              <a:t>Cor</a:t>
            </a:r>
            <a:r>
              <a:rPr lang="en-US" baseline="0" dirty="0"/>
              <a:t> 6:11), illustrated here by women who are washing clothes in a channel. This American Colony photo was taken </a:t>
            </a:r>
            <a:r>
              <a:rPr lang="en-US" dirty="0"/>
              <a:t>between 1940 and 1946.</a:t>
            </a:r>
            <a:endParaRPr lang="en-US" baseline="0" dirty="0"/>
          </a:p>
          <a:p>
            <a:endParaRPr lang="en-US" baseline="0" dirty="0"/>
          </a:p>
          <a:p>
            <a:r>
              <a:rPr lang="en-US" dirty="0"/>
              <a:t>mat21192</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674439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a similar way, Paul recollected the words of Ananias when he exhorted him, “Get up, be baptized, and wash away your sins, calling on His name” (Acts 22:16), which was essentially another way of calling Paul to sanctification</a:t>
            </a:r>
            <a:r>
              <a:rPr lang="en-US" dirty="0"/>
              <a:t>. As Peter said, “Baptism now saves you; not by the removal of dirt form the flesh, but by an appeal to God for a clear conscience” (1 Pet 3:21). The white robes worn by the two men in this photo are also symbolic of purity and sanctification from sin (cf. Rev 3:5;</a:t>
            </a:r>
            <a:r>
              <a:rPr lang="en-US" baseline="0" dirty="0"/>
              <a:t> 7:14)</a:t>
            </a:r>
            <a:r>
              <a:rPr lang="en-US" dirty="0"/>
              <a:t>.</a:t>
            </a:r>
            <a:endParaRPr lang="en-US" baseline="0" dirty="0"/>
          </a:p>
          <a:p>
            <a:endParaRPr lang="en-US" baseline="0" dirty="0"/>
          </a:p>
          <a:p>
            <a:r>
              <a:rPr lang="en-US" dirty="0"/>
              <a:t>tb011406488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36744391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 was</a:t>
            </a:r>
            <a:r>
              <a:rPr lang="en-US" baseline="0" dirty="0"/>
              <a:t> photographed in the Arian Baptistery, a structure built by the Ostrogothic king Theodoric the Great between the end of the 5th century and the beginning of the 6th century AD. </a:t>
            </a:r>
            <a:r>
              <a:rPr lang="en-US" dirty="0"/>
              <a:t>This image comes from </a:t>
            </a:r>
            <a:r>
              <a:rPr lang="az-Cyrl-AZ" dirty="0"/>
              <a:t>Ввласенко</a:t>
            </a:r>
            <a:r>
              <a:rPr lang="en-US" dirty="0"/>
              <a:t> and is licensed under</a:t>
            </a:r>
            <a:r>
              <a:rPr lang="en-US" baseline="0" dirty="0"/>
              <a:t> </a:t>
            </a:r>
            <a:r>
              <a:rPr lang="en-US" dirty="0"/>
              <a:t>CC BY-SA 3.0, via Wikimedia Commons: https://commons.wikimedia.org/wiki/File:Saint_Paul._Detail_of_the_mosaic_in_Arian_Baptistery._Ravenna,_Italy.jpg.</a:t>
            </a:r>
          </a:p>
          <a:p>
            <a:endParaRPr lang="en-US" dirty="0"/>
          </a:p>
          <a:p>
            <a:r>
              <a:rPr lang="en-US" dirty="0"/>
              <a:t>wiki06082016164547</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6788895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 Corinthians 15:37-38, Paul compares the relationship between our earthly bodies and glorified resurrection bodies to the relationship between a grain of wheat and the plant that grows from it.</a:t>
            </a:r>
          </a:p>
          <a:p>
            <a:endParaRPr lang="en-US" dirty="0"/>
          </a:p>
          <a:p>
            <a:r>
              <a:rPr lang="en-US" dirty="0"/>
              <a:t>tb052816906</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678889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two busts portray the sense of calm and composure that Paul wishes to instill in his audience. The ability</a:t>
            </a:r>
            <a:r>
              <a:rPr lang="en-US" baseline="0" dirty="0"/>
              <a:t> of Greek and Roman sculptors to capture emotion in portraits is remarkable. </a:t>
            </a:r>
            <a:r>
              <a:rPr lang="en-US" dirty="0"/>
              <a:t>The marble bust of a woman on the left is from the mid-1st century AD. It was photographed at the San Antonio Museum of Art. The marble bust of a man on the right dates to circa AD 140; it was</a:t>
            </a:r>
            <a:r>
              <a:rPr lang="en-US" baseline="0" dirty="0"/>
              <a:t> discovered in the Tiber riverbed in Rome and photographed at the National Museum of Rome.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Left: tb111716700; right: tb0513177435</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To “obtain the glory of our Lord Jesus Christ” could also be taken as a reference to participation in the</a:t>
            </a:r>
            <a:r>
              <a:rPr lang="en-US" baseline="0" dirty="0"/>
              <a:t> heavenly realm (cf. </a:t>
            </a:r>
            <a:r>
              <a:rPr lang="en-US" baseline="0" dirty="0" err="1"/>
              <a:t>Heb</a:t>
            </a:r>
            <a:r>
              <a:rPr lang="en-US" baseline="0" dirty="0"/>
              <a:t> 11:10, 13). </a:t>
            </a:r>
            <a:r>
              <a:rPr lang="en-US" dirty="0"/>
              <a:t>This oil on canvas painting is part of a larger collection of works on the Last Judgment. It depicts heaven as a vast sweep of beautiful country</a:t>
            </a:r>
            <a:r>
              <a:rPr lang="en-US" baseline="0" dirty="0"/>
              <a:t> with majestic mountains, trees, and lakes where those who have gained that shore frolic and dance. </a:t>
            </a:r>
            <a:r>
              <a:rPr lang="en-US" dirty="0"/>
              <a:t>The painting was photographed at Tate Britain, formerly the National Gallery of</a:t>
            </a:r>
            <a:r>
              <a:rPr lang="en-US" baseline="0" dirty="0"/>
              <a:t> British Art. </a:t>
            </a:r>
            <a:r>
              <a:rPr lang="en-US" dirty="0"/>
              <a:t>This image comes from John Martin and is in the public domain, via Wikimedia Commons: https://commons.wikimedia.org/wiki/File:John_Martin_-_The_Plains_of_Heaven_-_Google_Art_Project.jpg.</a:t>
            </a:r>
          </a:p>
          <a:p>
            <a:endParaRPr lang="en-US" dirty="0"/>
          </a:p>
          <a:p>
            <a:r>
              <a:rPr lang="en-US" dirty="0"/>
              <a:t>wiki0219201123592248</a:t>
            </a:r>
          </a:p>
        </p:txBody>
      </p:sp>
    </p:spTree>
    <p:extLst>
      <p:ext uri="{BB962C8B-B14F-4D97-AF65-F5344CB8AC3E}">
        <p14:creationId xmlns:p14="http://schemas.microsoft.com/office/powerpoint/2010/main" val="37949258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a:t>
            </a:r>
            <a:r>
              <a:rPr lang="en-US" baseline="0" dirty="0"/>
              <a:t> is little doubt that this </a:t>
            </a:r>
            <a:r>
              <a:rPr lang="en-US" dirty="0"/>
              <a:t>symbol of Christ was intended to suggest hope of </a:t>
            </a:r>
            <a:r>
              <a:rPr lang="en-US" baseline="0" dirty="0"/>
              <a:t>resurrection from the dead. The symbol, which consists of the first two letters of the name “Christ” in Greek (</a:t>
            </a:r>
            <a:r>
              <a:rPr lang="el-GR" baseline="0" dirty="0"/>
              <a:t>ΧΡΙΣΤΟΣ</a:t>
            </a:r>
            <a:r>
              <a:rPr lang="en-US" baseline="0" dirty="0"/>
              <a:t>) was a common Christian symbol in the early centuries of the church. Below the symbol are two soldiers depicting the soldiers who guarded the tomb of Jesus. </a:t>
            </a:r>
            <a:r>
              <a:rPr lang="en-US" dirty="0"/>
              <a:t>This sarcophagus comes from the hypogeum under the church St. Paul Outside the Walls in Rome. It was photographed at the Vatican Museums.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tb0512175602</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2009035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“stand firm” (Gk. </a:t>
            </a:r>
            <a:r>
              <a:rPr lang="en-US" i="1" dirty="0" err="1"/>
              <a:t>stēkō</a:t>
            </a:r>
            <a:r>
              <a:rPr lang="en-US" dirty="0"/>
              <a:t>, </a:t>
            </a:r>
            <a:r>
              <a:rPr lang="el-GR" sz="1200" b="0" i="0" u="none" strike="noStrike" kern="1200" baseline="0" dirty="0">
                <a:solidFill>
                  <a:schemeClr val="tx1"/>
                </a:solidFill>
                <a:latin typeface="+mn-lt"/>
                <a:ea typeface="+mn-ea"/>
                <a:cs typeface="+mn-cs"/>
              </a:rPr>
              <a:t>στήκω</a:t>
            </a:r>
            <a:r>
              <a:rPr lang="en-US" sz="1200" b="0" i="0" u="none" strike="noStrike" kern="1200" baseline="0" dirty="0">
                <a:solidFill>
                  <a:schemeClr val="tx1"/>
                </a:solidFill>
                <a:latin typeface="+mn-lt"/>
                <a:ea typeface="+mn-ea"/>
                <a:cs typeface="+mn-cs"/>
              </a:rPr>
              <a:t>) is to take a standing posture in a position of strength. The alternative would be to waver and fall (cf. Rom 14:4). Paul uses the word metaphorically to exhort the Thessalonian believers to remain firmly committed to their faith in Jesus. This statue was photographed at the </a:t>
            </a:r>
            <a:r>
              <a:rPr lang="en-US" dirty="0"/>
              <a:t>Ostia Museum in Rome.</a:t>
            </a:r>
          </a:p>
          <a:p>
            <a:endParaRPr lang="en-US" dirty="0"/>
          </a:p>
          <a:p>
            <a:r>
              <a:rPr lang="en-US" dirty="0"/>
              <a:t>tb0517172736</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4974949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This Roman soldier reenactor demonstrates a strong defensive posture. As a soldier, he is prepared to</a:t>
            </a:r>
            <a:r>
              <a:rPr lang="sv-SE" baseline="0" dirty="0"/>
              <a:t> stand his ground even if attacked, as evidenced by the raised shield, lowered head, and wide stance. </a:t>
            </a:r>
            <a:r>
              <a:rPr lang="sv-SE" dirty="0"/>
              <a:t>The Roman Army and Chariot Experience, pictured here, takes place daily during most of the year at Jerash (Gerasa). </a:t>
            </a:r>
          </a:p>
          <a:p>
            <a:endParaRPr lang="sv-SE" dirty="0"/>
          </a:p>
          <a:p>
            <a:r>
              <a:rPr lang="sv-SE" dirty="0"/>
              <a:t>dp041108691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9774483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9668658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early copy of a letter from Paul demonstrates what a “letter” (Gk.</a:t>
            </a:r>
            <a:r>
              <a:rPr lang="en-US" baseline="0" dirty="0"/>
              <a:t> </a:t>
            </a:r>
            <a:r>
              <a:rPr lang="en-US" i="1" baseline="0" dirty="0" err="1"/>
              <a:t>epistolē</a:t>
            </a:r>
            <a:r>
              <a:rPr lang="en-US" baseline="0" dirty="0"/>
              <a:t>, </a:t>
            </a:r>
            <a:r>
              <a:rPr lang="el-GR" sz="1200" b="0" i="0" u="none" strike="noStrike" kern="1200" baseline="0" dirty="0">
                <a:solidFill>
                  <a:schemeClr val="tx1"/>
                </a:solidFill>
                <a:latin typeface="+mn-lt"/>
                <a:ea typeface="+mn-ea"/>
                <a:cs typeface="+mn-cs"/>
              </a:rPr>
              <a:t>ἐπιστολή</a:t>
            </a:r>
            <a:r>
              <a:rPr lang="en-US" baseline="0" dirty="0"/>
              <a:t>) from him may have looked like. One of the noteworthy things visible on this page is the repeated appearance of abbreviated words with </a:t>
            </a:r>
            <a:r>
              <a:rPr lang="en-US" baseline="0" dirty="0" err="1"/>
              <a:t>overlines</a:t>
            </a:r>
            <a:r>
              <a:rPr lang="en-US" baseline="0" dirty="0"/>
              <a:t>. The abbreviated words include Christ, Jesus, God, Lord, and Father. The practice, known as </a:t>
            </a:r>
            <a:r>
              <a:rPr lang="en-US" i="1" baseline="0" dirty="0"/>
              <a:t>nomina sacra</a:t>
            </a:r>
            <a:r>
              <a:rPr lang="en-US" baseline="0" dirty="0"/>
              <a:t>, was a distinctively Christian practice. The title of the letter, “To the Ephesians” (Gk. </a:t>
            </a:r>
            <a:r>
              <a:rPr lang="el-GR" baseline="0" dirty="0"/>
              <a:t>ΠΡΟΣ ΕΦΕΣΙΟΥΣ</a:t>
            </a:r>
            <a:r>
              <a:rPr lang="en-US" baseline="0" dirty="0"/>
              <a:t>) appears at the top of the page.</a:t>
            </a:r>
            <a:endParaRPr lang="el-G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l-G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http://quod.lib.umich.edu/a/apis/x-3595/6238_146.tif. University of Michigan Library Digital Collections. Accessed: Oct 26,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umapis62383595146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4918235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Jesus referred to Himself as the Good Shepherd who lays</a:t>
            </a:r>
            <a:r>
              <a:rPr lang="en-US" baseline="0" dirty="0"/>
              <a:t> down His life for His sheep (John 10:11-16). </a:t>
            </a:r>
            <a:r>
              <a:rPr lang="en-US" dirty="0"/>
              <a:t>This small statue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tb0512175651</a:t>
            </a:r>
          </a:p>
        </p:txBody>
      </p:sp>
    </p:spTree>
    <p:extLst>
      <p:ext uri="{BB962C8B-B14F-4D97-AF65-F5344CB8AC3E}">
        <p14:creationId xmlns:p14="http://schemas.microsoft.com/office/powerpoint/2010/main" val="24907404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verb “to strengthen” (Gk. </a:t>
            </a:r>
            <a:r>
              <a:rPr lang="en-US" i="1" dirty="0" err="1"/>
              <a:t>stērīzō</a:t>
            </a:r>
            <a:r>
              <a:rPr lang="en-US" dirty="0"/>
              <a:t>, </a:t>
            </a:r>
            <a:r>
              <a:rPr lang="el-GR" sz="1200" kern="1200" dirty="0">
                <a:solidFill>
                  <a:schemeClr val="tx1"/>
                </a:solidFill>
                <a:effectLst/>
                <a:latin typeface="+mn-lt"/>
                <a:ea typeface="+mn-ea"/>
                <a:cs typeface="+mn-cs"/>
              </a:rPr>
              <a:t>στηρίζω</a:t>
            </a:r>
            <a:r>
              <a:rPr lang="en-US" dirty="0"/>
              <a:t>) was most often used figuratively</a:t>
            </a:r>
            <a:r>
              <a:rPr lang="en-US" baseline="0" dirty="0"/>
              <a:t> of causing someone to be inwardly firm or committed. The more literal meaning of the word pertained to </a:t>
            </a:r>
            <a:r>
              <a:rPr lang="en-US" dirty="0"/>
              <a:t>a structural foundation. The section of wall shown in this photo is firmly</a:t>
            </a:r>
            <a:r>
              <a:rPr lang="en-US" baseline="0" dirty="0"/>
              <a:t> set on bedrock. This section of wall is </a:t>
            </a:r>
            <a:r>
              <a:rPr lang="en-US" dirty="0"/>
              <a:t>on the west side of the Old City of Jerusalem. The lowest section of wall, situated between the two outcroppings of bedrock, dates to the 1st</a:t>
            </a:r>
            <a:r>
              <a:rPr lang="en-US" baseline="0" dirty="0"/>
              <a:t> century AD</a:t>
            </a:r>
            <a:r>
              <a:rPr lang="en-US" dirty="0"/>
              <a:t>. </a:t>
            </a:r>
          </a:p>
          <a:p>
            <a:endParaRPr lang="en-US" dirty="0"/>
          </a:p>
          <a:p>
            <a:r>
              <a:rPr lang="en-US" dirty="0"/>
              <a:t>tb102903684</a:t>
            </a:r>
          </a:p>
        </p:txBody>
      </p:sp>
    </p:spTree>
    <p:extLst>
      <p:ext uri="{BB962C8B-B14F-4D97-AF65-F5344CB8AC3E}">
        <p14:creationId xmlns:p14="http://schemas.microsoft.com/office/powerpoint/2010/main" val="2490740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Greco-Roman religion, the world was filled with</a:t>
            </a:r>
            <a:r>
              <a:rPr lang="en-US" baseline="0" dirty="0"/>
              <a:t> spirits of various kinds; the generic name for such spirits was “genius.” They were attributed not only to the living and the dead, but also to places and things of various sorts (theaters, vineyards, festivals, volcanoes, etc.). Perhaps Paul’s warning against accepting a revelation from “a spirit” was an attempt to delegitimize such pagan ideas, which would likely have been a difficult task in a culture saturated by such beliefs. </a:t>
            </a:r>
            <a:r>
              <a:rPr lang="en-US" sz="1200" kern="1200" dirty="0">
                <a:solidFill>
                  <a:schemeClr val="tx1"/>
                </a:solidFill>
                <a:effectLst/>
                <a:latin typeface="+mn-lt"/>
                <a:ea typeface="+mn-ea"/>
                <a:cs typeface="+mn-cs"/>
              </a:rPr>
              <a:t>This bronze serpent was photographed at the British Museum.</a:t>
            </a:r>
          </a:p>
          <a:p>
            <a:endParaRPr lang="en-US" sz="1200" kern="1200" dirty="0">
              <a:solidFill>
                <a:schemeClr val="tx1"/>
              </a:solidFill>
              <a:effectLst/>
              <a:latin typeface="+mn-lt"/>
              <a:ea typeface="+mn-ea"/>
              <a:cs typeface="+mn-cs"/>
            </a:endParaRPr>
          </a:p>
          <a:p>
            <a:r>
              <a:rPr lang="en-US" dirty="0"/>
              <a:t>tb0929197761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was photographed at</a:t>
            </a:r>
            <a:r>
              <a:rPr lang="en-US" baseline="0" dirty="0"/>
              <a:t> the Louvre Museum. </a:t>
            </a:r>
            <a:r>
              <a:rPr lang="en-US" dirty="0"/>
              <a:t>This image comes from Jastrow and is in the public domain, via Wikimedia Commons: https://commons.wikimedia.org/wiki/File:Winged_genius_Boscoreale_Louvre_P23.jpg.</a:t>
            </a:r>
          </a:p>
          <a:p>
            <a:endParaRPr lang="en-US" dirty="0"/>
          </a:p>
          <a:p>
            <a:r>
              <a:rPr lang="en-US" dirty="0"/>
              <a:t>wiki0303200709391903</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4/27/2021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9624918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1.wdp"/></Relationships>
</file>

<file path=ppt/slides/_rels/slide6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48B0CD-B400-4A99-9CD2-AE055E323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Thessalonians 2</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22777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633" t="888" r="11100" b="9379"/>
          <a:stretch/>
        </p:blipFill>
        <p:spPr>
          <a:xfrm>
            <a:off x="2985796" y="365760"/>
            <a:ext cx="3172408" cy="6492240"/>
          </a:xfrm>
          <a:prstGeom prst="rect">
            <a:avLst/>
          </a:prstGeom>
        </p:spPr>
      </p:pic>
      <p:sp>
        <p:nvSpPr>
          <p:cNvPr id="2" name="Text Placeholder 1"/>
          <p:cNvSpPr>
            <a:spLocks noGrp="1"/>
          </p:cNvSpPr>
          <p:nvPr>
            <p:ph type="body" sz="quarter" idx="10"/>
          </p:nvPr>
        </p:nvSpPr>
        <p:spPr/>
        <p:txBody>
          <a:bodyPr/>
          <a:lstStyle/>
          <a:p>
            <a:r>
              <a:rPr lang="en-US" dirty="0"/>
              <a:t>Stele showing man holding a scroll</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Either by a spirit or by a message or a letter as if from us</a:t>
            </a:r>
          </a:p>
        </p:txBody>
      </p:sp>
    </p:spTree>
    <p:extLst>
      <p:ext uri="{BB962C8B-B14F-4D97-AF65-F5344CB8AC3E}">
        <p14:creationId xmlns:p14="http://schemas.microsoft.com/office/powerpoint/2010/main" val="791840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descr="A black sign with white text&#10;&#10;Description automatically generated">
            <a:extLst>
              <a:ext uri="{FF2B5EF4-FFF2-40B4-BE49-F238E27FC236}">
                <a16:creationId xmlns:a16="http://schemas.microsoft.com/office/drawing/2014/main" id="{C3F4AE32-8762-F44F-9F2E-656094C01B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1283" y="0"/>
            <a:ext cx="4721433" cy="6858000"/>
          </a:xfrm>
          <a:prstGeom prst="rect">
            <a:avLst/>
          </a:prstGeom>
          <a:noFill/>
          <a:ln w="25400">
            <a:noFill/>
          </a:ln>
        </p:spPr>
      </p:pic>
      <p:sp>
        <p:nvSpPr>
          <p:cNvPr id="2" name="Text Placeholder 1">
            <a:extLst>
              <a:ext uri="{FF2B5EF4-FFF2-40B4-BE49-F238E27FC236}">
                <a16:creationId xmlns:a16="http://schemas.microsoft.com/office/drawing/2014/main" id="{DEF92D51-ED7F-4331-BBC2-B8C5D4102D2A}"/>
              </a:ext>
            </a:extLst>
          </p:cNvPr>
          <p:cNvSpPr>
            <a:spLocks noGrp="1"/>
          </p:cNvSpPr>
          <p:nvPr>
            <p:ph type="body" sz="quarter" idx="10"/>
          </p:nvPr>
        </p:nvSpPr>
        <p:spPr/>
        <p:txBody>
          <a:bodyPr/>
          <a:lstStyle/>
          <a:p>
            <a:r>
              <a:rPr lang="en-US" dirty="0"/>
              <a:t>Gnostic text, “The Prayer of the Apostle Paul,” from Nag Hammadi, circa 2nd century AD</a:t>
            </a:r>
          </a:p>
        </p:txBody>
      </p:sp>
      <p:sp>
        <p:nvSpPr>
          <p:cNvPr id="3" name="Text Placeholder 2">
            <a:extLst>
              <a:ext uri="{FF2B5EF4-FFF2-40B4-BE49-F238E27FC236}">
                <a16:creationId xmlns:a16="http://schemas.microsoft.com/office/drawing/2014/main" id="{312168B4-B309-4D84-8C3A-9184A24291B4}"/>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AC1DBFA3-E917-4979-9CBD-6F508702F392}"/>
              </a:ext>
            </a:extLst>
          </p:cNvPr>
          <p:cNvSpPr>
            <a:spLocks noGrp="1"/>
          </p:cNvSpPr>
          <p:nvPr>
            <p:ph type="title"/>
          </p:nvPr>
        </p:nvSpPr>
        <p:spPr/>
        <p:txBody>
          <a:bodyPr/>
          <a:lstStyle/>
          <a:p>
            <a:r>
              <a:rPr lang="en-US" dirty="0"/>
              <a:t>Either by a spirit or by a message or a letter as if from us</a:t>
            </a:r>
          </a:p>
        </p:txBody>
      </p:sp>
    </p:spTree>
    <p:extLst>
      <p:ext uri="{BB962C8B-B14F-4D97-AF65-F5344CB8AC3E}">
        <p14:creationId xmlns:p14="http://schemas.microsoft.com/office/powerpoint/2010/main" val="2390306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Kris\Downloads\Nag Hamadi.jpg">
            <a:extLst>
              <a:ext uri="{FF2B5EF4-FFF2-40B4-BE49-F238E27FC236}">
                <a16:creationId xmlns:a16="http://schemas.microsoft.com/office/drawing/2014/main" id="{17B6E61C-C1D1-4718-833E-0675674929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
            <a:ext cx="9144000" cy="653796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DEF92D51-ED7F-4331-BBC2-B8C5D4102D2A}"/>
              </a:ext>
            </a:extLst>
          </p:cNvPr>
          <p:cNvSpPr>
            <a:spLocks noGrp="1"/>
          </p:cNvSpPr>
          <p:nvPr>
            <p:ph type="body" sz="quarter" idx="10"/>
          </p:nvPr>
        </p:nvSpPr>
        <p:spPr/>
        <p:txBody>
          <a:bodyPr/>
          <a:lstStyle/>
          <a:p>
            <a:r>
              <a:rPr lang="en-US" dirty="0"/>
              <a:t>Gnostic text, “The Prayer of the Apostle Paul,” from Nag Hammadi, circa 2nd century AD</a:t>
            </a:r>
          </a:p>
        </p:txBody>
      </p:sp>
      <p:sp>
        <p:nvSpPr>
          <p:cNvPr id="3" name="Text Placeholder 2">
            <a:extLst>
              <a:ext uri="{FF2B5EF4-FFF2-40B4-BE49-F238E27FC236}">
                <a16:creationId xmlns:a16="http://schemas.microsoft.com/office/drawing/2014/main" id="{312168B4-B309-4D84-8C3A-9184A24291B4}"/>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AC1DBFA3-E917-4979-9CBD-6F508702F392}"/>
              </a:ext>
            </a:extLst>
          </p:cNvPr>
          <p:cNvSpPr>
            <a:spLocks noGrp="1"/>
          </p:cNvSpPr>
          <p:nvPr>
            <p:ph type="title"/>
          </p:nvPr>
        </p:nvSpPr>
        <p:spPr/>
        <p:txBody>
          <a:bodyPr/>
          <a:lstStyle/>
          <a:p>
            <a:r>
              <a:rPr lang="en-US" dirty="0"/>
              <a:t>Either by a spirit or by a message or a letter as if from us</a:t>
            </a:r>
          </a:p>
        </p:txBody>
      </p:sp>
      <p:sp>
        <p:nvSpPr>
          <p:cNvPr id="22" name="Rectangle 21">
            <a:extLst>
              <a:ext uri="{FF2B5EF4-FFF2-40B4-BE49-F238E27FC236}">
                <a16:creationId xmlns:a16="http://schemas.microsoft.com/office/drawing/2014/main" id="{815CF24D-0936-4B9E-AA8D-A43F05CEF773}"/>
              </a:ext>
            </a:extLst>
          </p:cNvPr>
          <p:cNvSpPr/>
          <p:nvPr/>
        </p:nvSpPr>
        <p:spPr>
          <a:xfrm>
            <a:off x="4470400" y="3251200"/>
            <a:ext cx="4542971" cy="1291771"/>
          </a:xfrm>
          <a:prstGeom prst="rect">
            <a:avLst/>
          </a:prstGeom>
          <a:noFill/>
          <a:ln w="12700">
            <a:solidFill>
              <a:srgbClr val="FEFF00"/>
            </a:solidFill>
          </a:ln>
          <a:effectLst>
            <a:glow rad="381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8232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rry image of a river&#10;&#10;Description automatically generated">
            <a:extLst>
              <a:ext uri="{FF2B5EF4-FFF2-40B4-BE49-F238E27FC236}">
                <a16:creationId xmlns:a16="http://schemas.microsoft.com/office/drawing/2014/main" id="{825E49E7-1831-48A2-9BD1-F4BAA3F5F8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308"/>
            <a:ext cx="9144000" cy="6501384"/>
          </a:xfrm>
          <a:prstGeom prst="rect">
            <a:avLst/>
          </a:prstGeom>
        </p:spPr>
      </p:pic>
      <p:sp>
        <p:nvSpPr>
          <p:cNvPr id="2" name="Text Placeholder 1">
            <a:extLst>
              <a:ext uri="{FF2B5EF4-FFF2-40B4-BE49-F238E27FC236}">
                <a16:creationId xmlns:a16="http://schemas.microsoft.com/office/drawing/2014/main" id="{DEF92D51-ED7F-4331-BBC2-B8C5D4102D2A}"/>
              </a:ext>
            </a:extLst>
          </p:cNvPr>
          <p:cNvSpPr>
            <a:spLocks noGrp="1"/>
          </p:cNvSpPr>
          <p:nvPr>
            <p:ph type="body" sz="quarter" idx="10"/>
          </p:nvPr>
        </p:nvSpPr>
        <p:spPr/>
        <p:txBody>
          <a:bodyPr/>
          <a:lstStyle/>
          <a:p>
            <a:r>
              <a:rPr lang="en-US" i="1" dirty="0"/>
              <a:t>The Last Judgment</a:t>
            </a:r>
            <a:r>
              <a:rPr lang="en-US" dirty="0"/>
              <a:t>, by John Martin, 1854</a:t>
            </a:r>
          </a:p>
        </p:txBody>
      </p:sp>
      <p:sp>
        <p:nvSpPr>
          <p:cNvPr id="3" name="Text Placeholder 2">
            <a:extLst>
              <a:ext uri="{FF2B5EF4-FFF2-40B4-BE49-F238E27FC236}">
                <a16:creationId xmlns:a16="http://schemas.microsoft.com/office/drawing/2014/main" id="{312168B4-B309-4D84-8C3A-9184A24291B4}"/>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AC1DBFA3-E917-4979-9CBD-6F508702F392}"/>
              </a:ext>
            </a:extLst>
          </p:cNvPr>
          <p:cNvSpPr>
            <a:spLocks noGrp="1"/>
          </p:cNvSpPr>
          <p:nvPr>
            <p:ph type="title"/>
          </p:nvPr>
        </p:nvSpPr>
        <p:spPr/>
        <p:txBody>
          <a:bodyPr/>
          <a:lstStyle/>
          <a:p>
            <a:r>
              <a:rPr lang="en-US" dirty="0"/>
              <a:t>As if the day of the Lord had already come</a:t>
            </a:r>
          </a:p>
        </p:txBody>
      </p:sp>
    </p:spTree>
    <p:extLst>
      <p:ext uri="{BB962C8B-B14F-4D97-AF65-F5344CB8AC3E}">
        <p14:creationId xmlns:p14="http://schemas.microsoft.com/office/powerpoint/2010/main" val="2205196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Commentary on the Habakkuk Scroll, columns 1–4, 1QpHab, 1st century BC</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For it will not happen unless the falling away comes first, and the man of lawlessness is revealed</a:t>
            </a:r>
          </a:p>
        </p:txBody>
      </p:sp>
      <p:pic>
        <p:nvPicPr>
          <p:cNvPr id="6" name="Picture 5" descr="A close up of a piece of paper&#10;&#10;Description automatically generated">
            <a:extLst>
              <a:ext uri="{FF2B5EF4-FFF2-40B4-BE49-F238E27FC236}">
                <a16:creationId xmlns:a16="http://schemas.microsoft.com/office/drawing/2014/main" id="{60C84049-B0EC-7F40-8325-F7EEE4FDD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00"/>
            <a:ext cx="9144000" cy="4953000"/>
          </a:xfrm>
          <a:prstGeom prst="rect">
            <a:avLst/>
          </a:prstGeom>
        </p:spPr>
      </p:pic>
      <p:sp>
        <p:nvSpPr>
          <p:cNvPr id="8" name="Freeform 7">
            <a:extLst>
              <a:ext uri="{FF2B5EF4-FFF2-40B4-BE49-F238E27FC236}">
                <a16:creationId xmlns:a16="http://schemas.microsoft.com/office/drawing/2014/main" id="{5073CC16-E0A4-294E-A8DC-0DCA2FAF4610}"/>
              </a:ext>
            </a:extLst>
          </p:cNvPr>
          <p:cNvSpPr/>
          <p:nvPr/>
        </p:nvSpPr>
        <p:spPr>
          <a:xfrm>
            <a:off x="4263813" y="1903307"/>
            <a:ext cx="2990427" cy="491066"/>
          </a:xfrm>
          <a:custGeom>
            <a:avLst/>
            <a:gdLst>
              <a:gd name="connsiteX0" fmla="*/ 1253067 w 2990427"/>
              <a:gd name="connsiteY0" fmla="*/ 0 h 491066"/>
              <a:gd name="connsiteX1" fmla="*/ 1270000 w 2990427"/>
              <a:gd name="connsiteY1" fmla="*/ 270933 h 491066"/>
              <a:gd name="connsiteX2" fmla="*/ 2983654 w 2990427"/>
              <a:gd name="connsiteY2" fmla="*/ 233680 h 491066"/>
              <a:gd name="connsiteX3" fmla="*/ 2990427 w 2990427"/>
              <a:gd name="connsiteY3" fmla="*/ 484293 h 491066"/>
              <a:gd name="connsiteX4" fmla="*/ 2492587 w 2990427"/>
              <a:gd name="connsiteY4" fmla="*/ 491066 h 491066"/>
              <a:gd name="connsiteX5" fmla="*/ 2492587 w 2990427"/>
              <a:gd name="connsiteY5" fmla="*/ 247226 h 491066"/>
              <a:gd name="connsiteX6" fmla="*/ 10160 w 2990427"/>
              <a:gd name="connsiteY6" fmla="*/ 301413 h 491066"/>
              <a:gd name="connsiteX7" fmla="*/ 0 w 2990427"/>
              <a:gd name="connsiteY7" fmla="*/ 16933 h 491066"/>
              <a:gd name="connsiteX8" fmla="*/ 1253067 w 2990427"/>
              <a:gd name="connsiteY8" fmla="*/ 0 h 49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427" h="491066">
                <a:moveTo>
                  <a:pt x="1253067" y="0"/>
                </a:moveTo>
                <a:lnTo>
                  <a:pt x="1270000" y="270933"/>
                </a:lnTo>
                <a:lnTo>
                  <a:pt x="2983654" y="233680"/>
                </a:lnTo>
                <a:lnTo>
                  <a:pt x="2990427" y="484293"/>
                </a:lnTo>
                <a:lnTo>
                  <a:pt x="2492587" y="491066"/>
                </a:lnTo>
                <a:lnTo>
                  <a:pt x="2492587" y="247226"/>
                </a:lnTo>
                <a:lnTo>
                  <a:pt x="10160" y="301413"/>
                </a:lnTo>
                <a:lnTo>
                  <a:pt x="0" y="16933"/>
                </a:lnTo>
                <a:lnTo>
                  <a:pt x="1253067" y="0"/>
                </a:lnTo>
                <a:close/>
              </a:path>
            </a:pathLst>
          </a:custGeom>
          <a:noFill/>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prstClr val="black"/>
              </a:solidFill>
              <a:latin typeface="Calibri"/>
            </a:endParaRPr>
          </a:p>
        </p:txBody>
      </p:sp>
      <p:sp>
        <p:nvSpPr>
          <p:cNvPr id="9" name="Freeform 8">
            <a:extLst>
              <a:ext uri="{FF2B5EF4-FFF2-40B4-BE49-F238E27FC236}">
                <a16:creationId xmlns:a16="http://schemas.microsoft.com/office/drawing/2014/main" id="{B2CE1977-6506-D944-B423-EB9EAD85647E}"/>
              </a:ext>
            </a:extLst>
          </p:cNvPr>
          <p:cNvSpPr/>
          <p:nvPr/>
        </p:nvSpPr>
        <p:spPr>
          <a:xfrm>
            <a:off x="4290907" y="2882053"/>
            <a:ext cx="2966720" cy="541867"/>
          </a:xfrm>
          <a:custGeom>
            <a:avLst/>
            <a:gdLst>
              <a:gd name="connsiteX0" fmla="*/ 1012613 w 2966720"/>
              <a:gd name="connsiteY0" fmla="*/ 0 h 541867"/>
              <a:gd name="connsiteX1" fmla="*/ 1026160 w 2966720"/>
              <a:gd name="connsiteY1" fmla="*/ 287867 h 541867"/>
              <a:gd name="connsiteX2" fmla="*/ 2966720 w 2966720"/>
              <a:gd name="connsiteY2" fmla="*/ 230294 h 541867"/>
              <a:gd name="connsiteX3" fmla="*/ 2966720 w 2966720"/>
              <a:gd name="connsiteY3" fmla="*/ 528320 h 541867"/>
              <a:gd name="connsiteX4" fmla="*/ 2390986 w 2966720"/>
              <a:gd name="connsiteY4" fmla="*/ 541867 h 541867"/>
              <a:gd name="connsiteX5" fmla="*/ 2394373 w 2966720"/>
              <a:gd name="connsiteY5" fmla="*/ 250614 h 541867"/>
              <a:gd name="connsiteX6" fmla="*/ 6773 w 2966720"/>
              <a:gd name="connsiteY6" fmla="*/ 331894 h 541867"/>
              <a:gd name="connsiteX7" fmla="*/ 0 w 2966720"/>
              <a:gd name="connsiteY7" fmla="*/ 37254 h 541867"/>
              <a:gd name="connsiteX8" fmla="*/ 1012613 w 2966720"/>
              <a:gd name="connsiteY8" fmla="*/ 0 h 5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6720" h="541867">
                <a:moveTo>
                  <a:pt x="1012613" y="0"/>
                </a:moveTo>
                <a:lnTo>
                  <a:pt x="1026160" y="287867"/>
                </a:lnTo>
                <a:lnTo>
                  <a:pt x="2966720" y="230294"/>
                </a:lnTo>
                <a:lnTo>
                  <a:pt x="2966720" y="528320"/>
                </a:lnTo>
                <a:lnTo>
                  <a:pt x="2390986" y="541867"/>
                </a:lnTo>
                <a:lnTo>
                  <a:pt x="2394373" y="250614"/>
                </a:lnTo>
                <a:lnTo>
                  <a:pt x="6773" y="331894"/>
                </a:lnTo>
                <a:lnTo>
                  <a:pt x="0" y="37254"/>
                </a:lnTo>
                <a:lnTo>
                  <a:pt x="1012613" y="0"/>
                </a:lnTo>
                <a:close/>
              </a:path>
            </a:pathLst>
          </a:custGeom>
          <a:noFill/>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prstClr val="black"/>
              </a:solidFill>
              <a:latin typeface="Calibri"/>
            </a:endParaRPr>
          </a:p>
        </p:txBody>
      </p:sp>
    </p:spTree>
    <p:extLst>
      <p:ext uri="{BB962C8B-B14F-4D97-AF65-F5344CB8AC3E}">
        <p14:creationId xmlns:p14="http://schemas.microsoft.com/office/powerpoint/2010/main" val="2789024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text on a white background&#10;&#10;Description automatically generated">
            <a:extLst>
              <a:ext uri="{FF2B5EF4-FFF2-40B4-BE49-F238E27FC236}">
                <a16:creationId xmlns:a16="http://schemas.microsoft.com/office/drawing/2014/main" id="{46F69F13-3869-4ED5-A5B5-C4BEA8533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6112"/>
            <a:ext cx="9144000" cy="5065776"/>
          </a:xfrm>
          <a:prstGeom prst="rect">
            <a:avLst/>
          </a:prstGeom>
        </p:spPr>
      </p:pic>
      <p:sp>
        <p:nvSpPr>
          <p:cNvPr id="2" name="Text Placeholder 1"/>
          <p:cNvSpPr>
            <a:spLocks noGrp="1"/>
          </p:cNvSpPr>
          <p:nvPr>
            <p:ph type="body" sz="quarter" idx="10"/>
          </p:nvPr>
        </p:nvSpPr>
        <p:spPr/>
        <p:txBody>
          <a:bodyPr/>
          <a:lstStyle/>
          <a:p>
            <a:r>
              <a:rPr lang="en-US" dirty="0"/>
              <a:t>The Commentary on the Habakkuk Scroll, columns 3–5, 1QpHab, 1st century BC</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For it will not happen unless the falling away comes first, and the man of lawlessness is revealed</a:t>
            </a:r>
          </a:p>
        </p:txBody>
      </p:sp>
      <p:sp>
        <p:nvSpPr>
          <p:cNvPr id="8" name="Freeform 7">
            <a:extLst>
              <a:ext uri="{FF2B5EF4-FFF2-40B4-BE49-F238E27FC236}">
                <a16:creationId xmlns:a16="http://schemas.microsoft.com/office/drawing/2014/main" id="{9A03448C-6F2F-EA4D-832F-B4BC421D9CE0}"/>
              </a:ext>
            </a:extLst>
          </p:cNvPr>
          <p:cNvSpPr/>
          <p:nvPr/>
        </p:nvSpPr>
        <p:spPr>
          <a:xfrm>
            <a:off x="134283" y="4348196"/>
            <a:ext cx="3759910" cy="645835"/>
          </a:xfrm>
          <a:custGeom>
            <a:avLst/>
            <a:gdLst>
              <a:gd name="connsiteX0" fmla="*/ 3759910 w 3759910"/>
              <a:gd name="connsiteY0" fmla="*/ 54352 h 645835"/>
              <a:gd name="connsiteX1" fmla="*/ 0 w 3759910"/>
              <a:gd name="connsiteY1" fmla="*/ 0 h 645835"/>
              <a:gd name="connsiteX2" fmla="*/ 0 w 3759910"/>
              <a:gd name="connsiteY2" fmla="*/ 306931 h 645835"/>
              <a:gd name="connsiteX3" fmla="*/ 1684925 w 3759910"/>
              <a:gd name="connsiteY3" fmla="*/ 361284 h 645835"/>
              <a:gd name="connsiteX4" fmla="*/ 1678531 w 3759910"/>
              <a:gd name="connsiteY4" fmla="*/ 607468 h 645835"/>
              <a:gd name="connsiteX5" fmla="*/ 3731135 w 3759910"/>
              <a:gd name="connsiteY5" fmla="*/ 645835 h 645835"/>
              <a:gd name="connsiteX6" fmla="*/ 3759910 w 3759910"/>
              <a:gd name="connsiteY6" fmla="*/ 54352 h 64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9910" h="645835">
                <a:moveTo>
                  <a:pt x="3759910" y="54352"/>
                </a:moveTo>
                <a:lnTo>
                  <a:pt x="0" y="0"/>
                </a:lnTo>
                <a:lnTo>
                  <a:pt x="0" y="306931"/>
                </a:lnTo>
                <a:lnTo>
                  <a:pt x="1684925" y="361284"/>
                </a:lnTo>
                <a:lnTo>
                  <a:pt x="1678531" y="607468"/>
                </a:lnTo>
                <a:lnTo>
                  <a:pt x="3731135" y="645835"/>
                </a:lnTo>
                <a:lnTo>
                  <a:pt x="3759910" y="54352"/>
                </a:lnTo>
                <a:close/>
              </a:path>
            </a:pathLst>
          </a:custGeom>
          <a:noFill/>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prstClr val="black"/>
              </a:solidFill>
              <a:latin typeface="Calibri"/>
            </a:endParaRPr>
          </a:p>
        </p:txBody>
      </p:sp>
    </p:spTree>
    <p:extLst>
      <p:ext uri="{BB962C8B-B14F-4D97-AF65-F5344CB8AC3E}">
        <p14:creationId xmlns:p14="http://schemas.microsoft.com/office/powerpoint/2010/main" val="4001622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2FB37F-84C6-48AA-8453-1B76AC6F1C1C}"/>
              </a:ext>
            </a:extLst>
          </p:cNvPr>
          <p:cNvSpPr>
            <a:spLocks noGrp="1"/>
          </p:cNvSpPr>
          <p:nvPr>
            <p:ph type="body" sz="quarter" idx="10"/>
          </p:nvPr>
        </p:nvSpPr>
        <p:spPr/>
        <p:txBody>
          <a:bodyPr/>
          <a:lstStyle/>
          <a:p>
            <a:r>
              <a:rPr lang="en-US" dirty="0"/>
              <a:t>Silver tetradrachm of Antiochus IV depicting himself as the god Zeus, from Acco, 175–164 BC</a:t>
            </a:r>
          </a:p>
        </p:txBody>
      </p:sp>
      <p:sp>
        <p:nvSpPr>
          <p:cNvPr id="3" name="Text Placeholder 2">
            <a:extLst>
              <a:ext uri="{FF2B5EF4-FFF2-40B4-BE49-F238E27FC236}">
                <a16:creationId xmlns:a16="http://schemas.microsoft.com/office/drawing/2014/main" id="{3ACD1D46-BFA3-4D91-AD2F-051FAC3DDF05}"/>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5A1ED06D-6F8A-470C-B17F-986BE29C2BC9}"/>
              </a:ext>
            </a:extLst>
          </p:cNvPr>
          <p:cNvSpPr>
            <a:spLocks noGrp="1"/>
          </p:cNvSpPr>
          <p:nvPr>
            <p:ph type="title"/>
          </p:nvPr>
        </p:nvSpPr>
        <p:spPr/>
        <p:txBody>
          <a:bodyPr/>
          <a:lstStyle/>
          <a:p>
            <a:r>
              <a:rPr lang="en-US" dirty="0"/>
              <a:t>For it will not happen unless the falling away comes first, and the man of lawlessness is revealed</a:t>
            </a: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26" r="3141"/>
          <a:stretch/>
        </p:blipFill>
        <p:spPr bwMode="auto">
          <a:xfrm>
            <a:off x="0" y="800100"/>
            <a:ext cx="9144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8507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A10181-246D-914C-9028-0C33DB21E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812" y="0"/>
            <a:ext cx="4524375" cy="6858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Tree>
    <p:extLst>
      <p:ext uri="{BB962C8B-B14F-4D97-AF65-F5344CB8AC3E}">
        <p14:creationId xmlns:p14="http://schemas.microsoft.com/office/powerpoint/2010/main" val="4115377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A10181-246D-914C-9028-0C33DB21E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812" y="0"/>
            <a:ext cx="4524375" cy="6858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
        <p:nvSpPr>
          <p:cNvPr id="6" name="Rounded Rectangle 5">
            <a:extLst>
              <a:ext uri="{FF2B5EF4-FFF2-40B4-BE49-F238E27FC236}">
                <a16:creationId xmlns:a16="http://schemas.microsoft.com/office/drawing/2014/main" id="{71DBF855-51E9-E34D-BC29-FE1C3100B3B4}"/>
              </a:ext>
            </a:extLst>
          </p:cNvPr>
          <p:cNvSpPr/>
          <p:nvPr/>
        </p:nvSpPr>
        <p:spPr>
          <a:xfrm>
            <a:off x="3534168" y="1600200"/>
            <a:ext cx="2081772" cy="387116"/>
          </a:xfrm>
          <a:prstGeom prst="roundRect">
            <a:avLst/>
          </a:prstGeom>
          <a:solidFill>
            <a:srgbClr val="FE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3721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5EC107-7513-4735-882E-626066CFD6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
        <p:nvSpPr>
          <p:cNvPr id="6" name="Rounded Rectangle 5">
            <a:extLst>
              <a:ext uri="{FF2B5EF4-FFF2-40B4-BE49-F238E27FC236}">
                <a16:creationId xmlns:a16="http://schemas.microsoft.com/office/drawing/2014/main" id="{71DBF855-51E9-E34D-BC29-FE1C3100B3B4}"/>
              </a:ext>
            </a:extLst>
          </p:cNvPr>
          <p:cNvSpPr/>
          <p:nvPr/>
        </p:nvSpPr>
        <p:spPr>
          <a:xfrm>
            <a:off x="2431877" y="3128376"/>
            <a:ext cx="4319651" cy="629432"/>
          </a:xfrm>
          <a:prstGeom prst="roundRect">
            <a:avLst/>
          </a:prstGeom>
          <a:solidFill>
            <a:srgbClr val="FE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770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ublic\_Bethany\matt24\Sunrise over Mount of Olives, tb03160556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7"/>
            <a:ext cx="9144000" cy="60801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Sunrise over the Mount of Olives</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Now concerning the coming of our Lord Jesus Christ and our gathering together to Him</a:t>
            </a:r>
          </a:p>
        </p:txBody>
      </p:sp>
    </p:spTree>
    <p:extLst>
      <p:ext uri="{BB962C8B-B14F-4D97-AF65-F5344CB8AC3E}">
        <p14:creationId xmlns:p14="http://schemas.microsoft.com/office/powerpoint/2010/main" val="153379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pic>
        <p:nvPicPr>
          <p:cNvPr id="7" name="Picture 6">
            <a:extLst>
              <a:ext uri="{FF2B5EF4-FFF2-40B4-BE49-F238E27FC236}">
                <a16:creationId xmlns:a16="http://schemas.microsoft.com/office/drawing/2014/main" id="{BD6B739F-F950-6C4A-AE80-312CC3B2A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245820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pic>
        <p:nvPicPr>
          <p:cNvPr id="7" name="Picture 6">
            <a:extLst>
              <a:ext uri="{FF2B5EF4-FFF2-40B4-BE49-F238E27FC236}">
                <a16:creationId xmlns:a16="http://schemas.microsoft.com/office/drawing/2014/main" id="{BD6B739F-F950-6C4A-AE80-312CC3B2A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6" name="Rounded Rectangle 5">
            <a:extLst>
              <a:ext uri="{FF2B5EF4-FFF2-40B4-BE49-F238E27FC236}">
                <a16:creationId xmlns:a16="http://schemas.microsoft.com/office/drawing/2014/main" id="{502CADE9-E1F5-D54E-84BD-47B3569B8128}"/>
              </a:ext>
            </a:extLst>
          </p:cNvPr>
          <p:cNvSpPr/>
          <p:nvPr/>
        </p:nvSpPr>
        <p:spPr>
          <a:xfrm>
            <a:off x="1447800" y="3794543"/>
            <a:ext cx="1765300" cy="370263"/>
          </a:xfrm>
          <a:prstGeom prst="round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4466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a:extLst>
              <a:ext uri="{FF2B5EF4-FFF2-40B4-BE49-F238E27FC236}">
                <a16:creationId xmlns:a16="http://schemas.microsoft.com/office/drawing/2014/main" id="{87147BDC-8DB1-EB43-9A70-CF1292D0CAAC}"/>
              </a:ext>
            </a:extLst>
          </p:cNvPr>
          <p:cNvPicPr>
            <a:picLocks noChangeAspect="1"/>
          </p:cNvPicPr>
          <p:nvPr/>
        </p:nvPicPr>
        <p:blipFill rotWithShape="1">
          <a:blip r:embed="rId3">
            <a:extLst>
              <a:ext uri="{28A0092B-C50C-407E-A947-70E740481C1C}">
                <a14:useLocalDpi xmlns:a14="http://schemas.microsoft.com/office/drawing/2010/main" val="0"/>
              </a:ext>
            </a:extLst>
          </a:blip>
          <a:srcRect l="12019" t="7093" r="4844" b="18865"/>
          <a:stretch/>
        </p:blipFill>
        <p:spPr>
          <a:xfrm>
            <a:off x="2250895" y="369333"/>
            <a:ext cx="4642211" cy="6150340"/>
          </a:xfrm>
          <a:prstGeom prst="rect">
            <a:avLst/>
          </a:prstGeom>
        </p:spPr>
      </p:pic>
      <p:sp>
        <p:nvSpPr>
          <p:cNvPr id="2" name="Text Placeholder 1"/>
          <p:cNvSpPr>
            <a:spLocks noGrp="1"/>
          </p:cNvSpPr>
          <p:nvPr>
            <p:ph type="body" sz="quarter" idx="10"/>
          </p:nvPr>
        </p:nvSpPr>
        <p:spPr/>
        <p:txBody>
          <a:bodyPr/>
          <a:lstStyle/>
          <a:p>
            <a:r>
              <a:rPr lang="en-US" dirty="0"/>
              <a:t>Portrait of Caligula, from the cryptoporticus at Arles, early 1st century AD</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Tree>
    <p:extLst>
      <p:ext uri="{BB962C8B-B14F-4D97-AF65-F5344CB8AC3E}">
        <p14:creationId xmlns:p14="http://schemas.microsoft.com/office/powerpoint/2010/main" val="2210308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Spain Museums\Seville Archaeological Museum-pcb\Marble portrait of Vespasian, from Ecija, AD 69-79, tb092519694.jpg"/>
          <p:cNvPicPr>
            <a:picLocks noChangeAspect="1" noChangeArrowheads="1"/>
          </p:cNvPicPr>
          <p:nvPr/>
        </p:nvPicPr>
        <p:blipFill rotWithShape="1">
          <a:blip r:embed="rId3">
            <a:extLst>
              <a:ext uri="{28A0092B-C50C-407E-A947-70E740481C1C}">
                <a14:useLocalDpi xmlns:a14="http://schemas.microsoft.com/office/drawing/2010/main" val="0"/>
              </a:ext>
            </a:extLst>
          </a:blip>
          <a:srcRect t="1437" b="23563"/>
          <a:stretch/>
        </p:blipFill>
        <p:spPr bwMode="auto">
          <a:xfrm>
            <a:off x="407194" y="-1"/>
            <a:ext cx="832961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portrait of Vespasian, from </a:t>
            </a:r>
            <a:r>
              <a:rPr lang="en-US" dirty="0" err="1"/>
              <a:t>Ecija</a:t>
            </a:r>
            <a:r>
              <a:rPr lang="en-US" dirty="0"/>
              <a:t>, AD 69–79</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Tree>
    <p:extLst>
      <p:ext uri="{BB962C8B-B14F-4D97-AF65-F5344CB8AC3E}">
        <p14:creationId xmlns:p14="http://schemas.microsoft.com/office/powerpoint/2010/main" val="3428947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9259" b="14437"/>
          <a:stretch/>
        </p:blipFill>
        <p:spPr>
          <a:xfrm>
            <a:off x="0" y="365760"/>
            <a:ext cx="9144000" cy="6153912"/>
          </a:xfrm>
          <a:prstGeom prst="rect">
            <a:avLst/>
          </a:prstGeom>
        </p:spPr>
      </p:pic>
      <p:sp>
        <p:nvSpPr>
          <p:cNvPr id="2" name="Text Placeholder 1"/>
          <p:cNvSpPr>
            <a:spLocks noGrp="1"/>
          </p:cNvSpPr>
          <p:nvPr>
            <p:ph type="body" sz="quarter" idx="10"/>
          </p:nvPr>
        </p:nvSpPr>
        <p:spPr/>
        <p:txBody>
          <a:bodyPr/>
          <a:lstStyle/>
          <a:p>
            <a:r>
              <a:rPr lang="en-US" dirty="0"/>
              <a:t>Head of Apollo, from Thessalonica, 2nd century BC</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Tree>
    <p:extLst>
      <p:ext uri="{BB962C8B-B14F-4D97-AF65-F5344CB8AC3E}">
        <p14:creationId xmlns:p14="http://schemas.microsoft.com/office/powerpoint/2010/main" val="1440212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ox&#10;&#10;Description automatically generated">
            <a:extLst>
              <a:ext uri="{FF2B5EF4-FFF2-40B4-BE49-F238E27FC236}">
                <a16:creationId xmlns:a16="http://schemas.microsoft.com/office/drawing/2014/main" id="{1259AEBA-F69C-48F3-BAAE-1E7F95D68A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Founder’s inscription with Christ symbol (chi rho), Alpha, Omega</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who opposes and exalts himself above everything that is called God or worshiped</a:t>
            </a:r>
          </a:p>
        </p:txBody>
      </p:sp>
    </p:spTree>
    <p:extLst>
      <p:ext uri="{BB962C8B-B14F-4D97-AF65-F5344CB8AC3E}">
        <p14:creationId xmlns:p14="http://schemas.microsoft.com/office/powerpoint/2010/main" val="1622304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48AA657-8E89-4A4B-B86E-08FB13573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582"/>
            <a:ext cx="9144000" cy="6116836"/>
          </a:xfrm>
          <a:prstGeom prst="rect">
            <a:avLst/>
          </a:prstGeom>
        </p:spPr>
      </p:pic>
      <p:sp>
        <p:nvSpPr>
          <p:cNvPr id="2" name="Text Placeholder 1">
            <a:extLst>
              <a:ext uri="{FF2B5EF4-FFF2-40B4-BE49-F238E27FC236}">
                <a16:creationId xmlns:a16="http://schemas.microsoft.com/office/drawing/2014/main" id="{DABDC7E2-384B-46D3-8718-C20869DFDB75}"/>
              </a:ext>
            </a:extLst>
          </p:cNvPr>
          <p:cNvSpPr>
            <a:spLocks noGrp="1"/>
          </p:cNvSpPr>
          <p:nvPr>
            <p:ph type="body" sz="quarter" idx="10"/>
          </p:nvPr>
        </p:nvSpPr>
        <p:spPr/>
        <p:txBody>
          <a:bodyPr/>
          <a:lstStyle/>
          <a:p>
            <a:r>
              <a:rPr lang="en-US" dirty="0"/>
              <a:t>Model of Herod’s Temple in Jerusalem</a:t>
            </a:r>
          </a:p>
        </p:txBody>
      </p:sp>
      <p:sp>
        <p:nvSpPr>
          <p:cNvPr id="3" name="Text Placeholder 2">
            <a:extLst>
              <a:ext uri="{FF2B5EF4-FFF2-40B4-BE49-F238E27FC236}">
                <a16:creationId xmlns:a16="http://schemas.microsoft.com/office/drawing/2014/main" id="{E86E18FB-BDE1-4C12-90A4-7CBEEA1CA279}"/>
              </a:ext>
            </a:extLst>
          </p:cNvPr>
          <p:cNvSpPr>
            <a:spLocks noGrp="1"/>
          </p:cNvSpPr>
          <p:nvPr>
            <p:ph type="body" sz="quarter" idx="12"/>
          </p:nvPr>
        </p:nvSpPr>
        <p:spPr/>
        <p:txBody>
          <a:bodyPr/>
          <a:lstStyle/>
          <a:p>
            <a:r>
              <a:rPr lang="en-US" dirty="0"/>
              <a:t>2:4</a:t>
            </a:r>
          </a:p>
        </p:txBody>
      </p:sp>
      <p:sp>
        <p:nvSpPr>
          <p:cNvPr id="4" name="Title 3">
            <a:extLst>
              <a:ext uri="{FF2B5EF4-FFF2-40B4-BE49-F238E27FC236}">
                <a16:creationId xmlns:a16="http://schemas.microsoft.com/office/drawing/2014/main" id="{911AD730-1067-4D21-878A-AC0CA30B94FE}"/>
              </a:ext>
            </a:extLst>
          </p:cNvPr>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27140082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Model of Herod’s Temple in Jerusalem (from the east)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2982353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05 Negev and the Wilderness\Tabernacle Model\Tabernacle model Ark of the Covenant in Holy of Holies, tb0522083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Holy of Holies in a tabernacle model</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3367429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HVHL - the 1900s\02 Jerusalem\Dome of the Rock\Dome of the Rock, Rock Moriah, mat005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4165" y="0"/>
            <a:ext cx="537567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Place of the Holy of Holies inside the Dome of the Rock</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3804160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sr\matt23plus\Sunset over Mediterranean, tb1028062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0681"/>
            <a:ext cx="9144000" cy="61166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Sunset over the Mediterranean Sea</a:t>
            </a:r>
          </a:p>
        </p:txBody>
      </p:sp>
      <p:sp>
        <p:nvSpPr>
          <p:cNvPr id="8" name="Text Placeholder 2"/>
          <p:cNvSpPr>
            <a:spLocks noGrp="1"/>
          </p:cNvSpPr>
          <p:nvPr>
            <p:ph type="body" sz="quarter" idx="12"/>
          </p:nvPr>
        </p:nvSpPr>
        <p:spPr/>
        <p:txBody>
          <a:bodyPr/>
          <a:lstStyle/>
          <a:p>
            <a:r>
              <a:rPr lang="en-US" dirty="0"/>
              <a:t>2:1</a:t>
            </a:r>
          </a:p>
        </p:txBody>
      </p:sp>
      <p:sp>
        <p:nvSpPr>
          <p:cNvPr id="9" name="Title 3"/>
          <p:cNvSpPr>
            <a:spLocks noGrp="1"/>
          </p:cNvSpPr>
          <p:nvPr>
            <p:ph type="title"/>
          </p:nvPr>
        </p:nvSpPr>
        <p:spPr/>
        <p:txBody>
          <a:bodyPr/>
          <a:lstStyle/>
          <a:p>
            <a:r>
              <a:rPr lang="en-US" dirty="0"/>
              <a:t>Now concerning the coming of our Lord Jesus Christ and our gathering together to Him</a:t>
            </a:r>
          </a:p>
        </p:txBody>
      </p:sp>
    </p:spTree>
    <p:extLst>
      <p:ext uri="{BB962C8B-B14F-4D97-AF65-F5344CB8AC3E}">
        <p14:creationId xmlns:p14="http://schemas.microsoft.com/office/powerpoint/2010/main" val="38772424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HVHL - the 1900s\02 Jerusalem\Dome of the Rock\Dome of the Rock, Rock from above, mat061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3606" y="0"/>
            <a:ext cx="477678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The rock inside the Dome of the Rock</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3579911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HVHL - the 1900s\02 Jerusalem\Dome of the Rock\Dome of the Rock, Rock from above, mat061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3606" y="0"/>
            <a:ext cx="477678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The rock inside the Dome of the Rock</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
        <p:nvSpPr>
          <p:cNvPr id="7" name="TextBox 6"/>
          <p:cNvSpPr txBox="1"/>
          <p:nvPr/>
        </p:nvSpPr>
        <p:spPr>
          <a:xfrm>
            <a:off x="7031664" y="2438399"/>
            <a:ext cx="1920165" cy="1371601"/>
          </a:xfrm>
          <a:prstGeom prst="rect">
            <a:avLst/>
          </a:prstGeom>
          <a:noFill/>
        </p:spPr>
        <p:txBody>
          <a:bodyPr wrap="square" rtlCol="0">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Center of the Holy of Holies;</a:t>
            </a:r>
            <a:br>
              <a:rPr lang="en-US" sz="2000" dirty="0">
                <a:solidFill>
                  <a:srgbClr val="FEFFFF"/>
                </a:solidFill>
                <a:effectLst>
                  <a:glow rad="76200">
                    <a:srgbClr val="010000">
                      <a:alpha val="60000"/>
                    </a:srgbClr>
                  </a:glow>
                </a:effectLst>
                <a:latin typeface="Calibri" pitchFamily="34" charset="0"/>
                <a:cs typeface="Calibri" pitchFamily="34" charset="0"/>
              </a:rPr>
            </a:br>
            <a:r>
              <a:rPr lang="en-US" sz="2000" dirty="0">
                <a:solidFill>
                  <a:srgbClr val="FEFFFF"/>
                </a:solidFill>
                <a:effectLst>
                  <a:glow rad="76200">
                    <a:srgbClr val="010000">
                      <a:alpha val="60000"/>
                    </a:srgbClr>
                  </a:glow>
                </a:effectLst>
                <a:latin typeface="Calibri" pitchFamily="34" charset="0"/>
                <a:cs typeface="Calibri" pitchFamily="34" charset="0"/>
              </a:rPr>
              <a:t>Place of the Ark of the Covenant</a:t>
            </a:r>
          </a:p>
        </p:txBody>
      </p:sp>
      <p:sp>
        <p:nvSpPr>
          <p:cNvPr id="8" name="Freeform 7"/>
          <p:cNvSpPr/>
          <p:nvPr/>
        </p:nvSpPr>
        <p:spPr>
          <a:xfrm>
            <a:off x="4633913" y="3374231"/>
            <a:ext cx="400050" cy="321469"/>
          </a:xfrm>
          <a:custGeom>
            <a:avLst/>
            <a:gdLst>
              <a:gd name="connsiteX0" fmla="*/ 0 w 431006"/>
              <a:gd name="connsiteY0" fmla="*/ 0 h 345282"/>
              <a:gd name="connsiteX1" fmla="*/ 7143 w 431006"/>
              <a:gd name="connsiteY1" fmla="*/ 345282 h 345282"/>
              <a:gd name="connsiteX2" fmla="*/ 431006 w 431006"/>
              <a:gd name="connsiteY2" fmla="*/ 328613 h 345282"/>
              <a:gd name="connsiteX3" fmla="*/ 388143 w 431006"/>
              <a:gd name="connsiteY3" fmla="*/ 9525 h 345282"/>
              <a:gd name="connsiteX4" fmla="*/ 0 w 431006"/>
              <a:gd name="connsiteY4" fmla="*/ 0 h 345282"/>
              <a:gd name="connsiteX0" fmla="*/ 0 w 400050"/>
              <a:gd name="connsiteY0" fmla="*/ 0 h 345282"/>
              <a:gd name="connsiteX1" fmla="*/ 7143 w 400050"/>
              <a:gd name="connsiteY1" fmla="*/ 345282 h 345282"/>
              <a:gd name="connsiteX2" fmla="*/ 400050 w 400050"/>
              <a:gd name="connsiteY2" fmla="*/ 328613 h 345282"/>
              <a:gd name="connsiteX3" fmla="*/ 388143 w 400050"/>
              <a:gd name="connsiteY3" fmla="*/ 9525 h 345282"/>
              <a:gd name="connsiteX4" fmla="*/ 0 w 400050"/>
              <a:gd name="connsiteY4" fmla="*/ 0 h 345282"/>
              <a:gd name="connsiteX0" fmla="*/ 0 w 400050"/>
              <a:gd name="connsiteY0" fmla="*/ 0 h 330994"/>
              <a:gd name="connsiteX1" fmla="*/ 9525 w 400050"/>
              <a:gd name="connsiteY1" fmla="*/ 330994 h 330994"/>
              <a:gd name="connsiteX2" fmla="*/ 400050 w 400050"/>
              <a:gd name="connsiteY2" fmla="*/ 328613 h 330994"/>
              <a:gd name="connsiteX3" fmla="*/ 388143 w 400050"/>
              <a:gd name="connsiteY3" fmla="*/ 9525 h 330994"/>
              <a:gd name="connsiteX4" fmla="*/ 0 w 400050"/>
              <a:gd name="connsiteY4" fmla="*/ 0 h 330994"/>
              <a:gd name="connsiteX0" fmla="*/ 0 w 400050"/>
              <a:gd name="connsiteY0" fmla="*/ 9525 h 321469"/>
              <a:gd name="connsiteX1" fmla="*/ 9525 w 400050"/>
              <a:gd name="connsiteY1" fmla="*/ 321469 h 321469"/>
              <a:gd name="connsiteX2" fmla="*/ 400050 w 400050"/>
              <a:gd name="connsiteY2" fmla="*/ 319088 h 321469"/>
              <a:gd name="connsiteX3" fmla="*/ 388143 w 400050"/>
              <a:gd name="connsiteY3" fmla="*/ 0 h 321469"/>
              <a:gd name="connsiteX4" fmla="*/ 0 w 400050"/>
              <a:gd name="connsiteY4" fmla="*/ 9525 h 32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321469">
                <a:moveTo>
                  <a:pt x="0" y="9525"/>
                </a:moveTo>
                <a:lnTo>
                  <a:pt x="9525" y="321469"/>
                </a:lnTo>
                <a:lnTo>
                  <a:pt x="400050" y="319088"/>
                </a:lnTo>
                <a:lnTo>
                  <a:pt x="388143" y="0"/>
                </a:lnTo>
                <a:lnTo>
                  <a:pt x="0" y="9525"/>
                </a:lnTo>
                <a:close/>
              </a:path>
            </a:pathLst>
          </a:custGeom>
          <a:solidFill>
            <a:srgbClr val="FEFF0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747922" y="1108074"/>
            <a:ext cx="4224378" cy="4745503"/>
          </a:xfrm>
          <a:custGeom>
            <a:avLst/>
            <a:gdLst>
              <a:gd name="connsiteX0" fmla="*/ 50800 w 4203700"/>
              <a:gd name="connsiteY0" fmla="*/ 1587500 h 4686300"/>
              <a:gd name="connsiteX1" fmla="*/ 1244600 w 4203700"/>
              <a:gd name="connsiteY1" fmla="*/ 1092200 h 4686300"/>
              <a:gd name="connsiteX2" fmla="*/ 1409700 w 4203700"/>
              <a:gd name="connsiteY2" fmla="*/ 1092200 h 4686300"/>
              <a:gd name="connsiteX3" fmla="*/ 1612900 w 4203700"/>
              <a:gd name="connsiteY3" fmla="*/ 1206500 h 4686300"/>
              <a:gd name="connsiteX4" fmla="*/ 1676400 w 4203700"/>
              <a:gd name="connsiteY4" fmla="*/ 1206500 h 4686300"/>
              <a:gd name="connsiteX5" fmla="*/ 3492500 w 4203700"/>
              <a:gd name="connsiteY5" fmla="*/ 749300 h 4686300"/>
              <a:gd name="connsiteX6" fmla="*/ 3505200 w 4203700"/>
              <a:gd name="connsiteY6" fmla="*/ 4191000 h 4686300"/>
              <a:gd name="connsiteX7" fmla="*/ 266700 w 4203700"/>
              <a:gd name="connsiteY7" fmla="*/ 4356100 h 4686300"/>
              <a:gd name="connsiteX8" fmla="*/ 965200 w 4203700"/>
              <a:gd name="connsiteY8" fmla="*/ 4572000 h 4686300"/>
              <a:gd name="connsiteX9" fmla="*/ 2247900 w 4203700"/>
              <a:gd name="connsiteY9" fmla="*/ 4686300 h 4686300"/>
              <a:gd name="connsiteX10" fmla="*/ 3759200 w 4203700"/>
              <a:gd name="connsiteY10" fmla="*/ 4381500 h 4686300"/>
              <a:gd name="connsiteX11" fmla="*/ 4203700 w 4203700"/>
              <a:gd name="connsiteY11" fmla="*/ 4178300 h 4686300"/>
              <a:gd name="connsiteX12" fmla="*/ 4165600 w 4203700"/>
              <a:gd name="connsiteY12" fmla="*/ 0 h 4686300"/>
              <a:gd name="connsiteX13" fmla="*/ 1879600 w 4203700"/>
              <a:gd name="connsiteY13" fmla="*/ 355600 h 4686300"/>
              <a:gd name="connsiteX14" fmla="*/ 0 w 4203700"/>
              <a:gd name="connsiteY14" fmla="*/ 1155700 h 4686300"/>
              <a:gd name="connsiteX15" fmla="*/ 50800 w 4203700"/>
              <a:gd name="connsiteY15" fmla="*/ 1587500 h 4686300"/>
              <a:gd name="connsiteX0" fmla="*/ 50800 w 4203700"/>
              <a:gd name="connsiteY0" fmla="*/ 1587500 h 4686300"/>
              <a:gd name="connsiteX1" fmla="*/ 1244600 w 4203700"/>
              <a:gd name="connsiteY1" fmla="*/ 1092200 h 4686300"/>
              <a:gd name="connsiteX2" fmla="*/ 1409700 w 4203700"/>
              <a:gd name="connsiteY2" fmla="*/ 1092200 h 4686300"/>
              <a:gd name="connsiteX3" fmla="*/ 1612900 w 4203700"/>
              <a:gd name="connsiteY3" fmla="*/ 1206500 h 4686300"/>
              <a:gd name="connsiteX4" fmla="*/ 1676400 w 4203700"/>
              <a:gd name="connsiteY4" fmla="*/ 1206500 h 4686300"/>
              <a:gd name="connsiteX5" fmla="*/ 3492500 w 4203700"/>
              <a:gd name="connsiteY5" fmla="*/ 749300 h 4686300"/>
              <a:gd name="connsiteX6" fmla="*/ 3505200 w 4203700"/>
              <a:gd name="connsiteY6" fmla="*/ 4191000 h 4686300"/>
              <a:gd name="connsiteX7" fmla="*/ 266700 w 4203700"/>
              <a:gd name="connsiteY7" fmla="*/ 4356100 h 4686300"/>
              <a:gd name="connsiteX8" fmla="*/ 965200 w 4203700"/>
              <a:gd name="connsiteY8" fmla="*/ 4572000 h 4686300"/>
              <a:gd name="connsiteX9" fmla="*/ 2247900 w 4203700"/>
              <a:gd name="connsiteY9" fmla="*/ 4686300 h 4686300"/>
              <a:gd name="connsiteX10" fmla="*/ 3759200 w 4203700"/>
              <a:gd name="connsiteY10" fmla="*/ 4381500 h 4686300"/>
              <a:gd name="connsiteX11" fmla="*/ 4203700 w 4203700"/>
              <a:gd name="connsiteY11" fmla="*/ 4178300 h 4686300"/>
              <a:gd name="connsiteX12" fmla="*/ 4165600 w 4203700"/>
              <a:gd name="connsiteY12" fmla="*/ 0 h 4686300"/>
              <a:gd name="connsiteX13" fmla="*/ 2774950 w 4203700"/>
              <a:gd name="connsiteY13" fmla="*/ 168275 h 4686300"/>
              <a:gd name="connsiteX14" fmla="*/ 1879600 w 4203700"/>
              <a:gd name="connsiteY14" fmla="*/ 355600 h 4686300"/>
              <a:gd name="connsiteX15" fmla="*/ 0 w 4203700"/>
              <a:gd name="connsiteY15" fmla="*/ 1155700 h 4686300"/>
              <a:gd name="connsiteX16" fmla="*/ 50800 w 4203700"/>
              <a:gd name="connsiteY16" fmla="*/ 1587500 h 4686300"/>
              <a:gd name="connsiteX0" fmla="*/ 50800 w 4203700"/>
              <a:gd name="connsiteY0" fmla="*/ 1839045 h 4937845"/>
              <a:gd name="connsiteX1" fmla="*/ 1244600 w 4203700"/>
              <a:gd name="connsiteY1" fmla="*/ 1343745 h 4937845"/>
              <a:gd name="connsiteX2" fmla="*/ 1409700 w 4203700"/>
              <a:gd name="connsiteY2" fmla="*/ 1343745 h 4937845"/>
              <a:gd name="connsiteX3" fmla="*/ 1612900 w 4203700"/>
              <a:gd name="connsiteY3" fmla="*/ 1458045 h 4937845"/>
              <a:gd name="connsiteX4" fmla="*/ 1676400 w 4203700"/>
              <a:gd name="connsiteY4" fmla="*/ 1458045 h 4937845"/>
              <a:gd name="connsiteX5" fmla="*/ 3492500 w 4203700"/>
              <a:gd name="connsiteY5" fmla="*/ 1000845 h 4937845"/>
              <a:gd name="connsiteX6" fmla="*/ 3505200 w 4203700"/>
              <a:gd name="connsiteY6" fmla="*/ 4442545 h 4937845"/>
              <a:gd name="connsiteX7" fmla="*/ 266700 w 4203700"/>
              <a:gd name="connsiteY7" fmla="*/ 4607645 h 4937845"/>
              <a:gd name="connsiteX8" fmla="*/ 965200 w 4203700"/>
              <a:gd name="connsiteY8" fmla="*/ 4823545 h 4937845"/>
              <a:gd name="connsiteX9" fmla="*/ 2247900 w 4203700"/>
              <a:gd name="connsiteY9" fmla="*/ 4937845 h 4937845"/>
              <a:gd name="connsiteX10" fmla="*/ 3759200 w 4203700"/>
              <a:gd name="connsiteY10" fmla="*/ 4633045 h 4937845"/>
              <a:gd name="connsiteX11" fmla="*/ 4203700 w 4203700"/>
              <a:gd name="connsiteY11" fmla="*/ 4429845 h 4937845"/>
              <a:gd name="connsiteX12" fmla="*/ 4165600 w 4203700"/>
              <a:gd name="connsiteY12" fmla="*/ 251545 h 4937845"/>
              <a:gd name="connsiteX13" fmla="*/ 3022600 w 4203700"/>
              <a:gd name="connsiteY13" fmla="*/ 524595 h 4937845"/>
              <a:gd name="connsiteX14" fmla="*/ 2774950 w 4203700"/>
              <a:gd name="connsiteY14" fmla="*/ 419820 h 4937845"/>
              <a:gd name="connsiteX15" fmla="*/ 1879600 w 4203700"/>
              <a:gd name="connsiteY15" fmla="*/ 607145 h 4937845"/>
              <a:gd name="connsiteX16" fmla="*/ 0 w 4203700"/>
              <a:gd name="connsiteY16" fmla="*/ 1407245 h 4937845"/>
              <a:gd name="connsiteX17" fmla="*/ 50800 w 4203700"/>
              <a:gd name="connsiteY17" fmla="*/ 1839045 h 4937845"/>
              <a:gd name="connsiteX0" fmla="*/ 50800 w 4203700"/>
              <a:gd name="connsiteY0" fmla="*/ 1878503 h 4977303"/>
              <a:gd name="connsiteX1" fmla="*/ 1244600 w 4203700"/>
              <a:gd name="connsiteY1" fmla="*/ 1383203 h 4977303"/>
              <a:gd name="connsiteX2" fmla="*/ 1409700 w 4203700"/>
              <a:gd name="connsiteY2" fmla="*/ 1383203 h 4977303"/>
              <a:gd name="connsiteX3" fmla="*/ 1612900 w 4203700"/>
              <a:gd name="connsiteY3" fmla="*/ 1497503 h 4977303"/>
              <a:gd name="connsiteX4" fmla="*/ 1676400 w 4203700"/>
              <a:gd name="connsiteY4" fmla="*/ 1497503 h 4977303"/>
              <a:gd name="connsiteX5" fmla="*/ 3492500 w 4203700"/>
              <a:gd name="connsiteY5" fmla="*/ 1040303 h 4977303"/>
              <a:gd name="connsiteX6" fmla="*/ 3505200 w 4203700"/>
              <a:gd name="connsiteY6" fmla="*/ 4482003 h 4977303"/>
              <a:gd name="connsiteX7" fmla="*/ 266700 w 4203700"/>
              <a:gd name="connsiteY7" fmla="*/ 4647103 h 4977303"/>
              <a:gd name="connsiteX8" fmla="*/ 965200 w 4203700"/>
              <a:gd name="connsiteY8" fmla="*/ 4863003 h 4977303"/>
              <a:gd name="connsiteX9" fmla="*/ 2247900 w 4203700"/>
              <a:gd name="connsiteY9" fmla="*/ 4977303 h 4977303"/>
              <a:gd name="connsiteX10" fmla="*/ 3759200 w 4203700"/>
              <a:gd name="connsiteY10" fmla="*/ 4672503 h 4977303"/>
              <a:gd name="connsiteX11" fmla="*/ 4203700 w 4203700"/>
              <a:gd name="connsiteY11" fmla="*/ 4469303 h 4977303"/>
              <a:gd name="connsiteX12" fmla="*/ 4203700 w 4203700"/>
              <a:gd name="connsiteY12" fmla="*/ 243378 h 4977303"/>
              <a:gd name="connsiteX13" fmla="*/ 3022600 w 4203700"/>
              <a:gd name="connsiteY13" fmla="*/ 564053 h 4977303"/>
              <a:gd name="connsiteX14" fmla="*/ 2774950 w 4203700"/>
              <a:gd name="connsiteY14" fmla="*/ 459278 h 4977303"/>
              <a:gd name="connsiteX15" fmla="*/ 1879600 w 4203700"/>
              <a:gd name="connsiteY15" fmla="*/ 646603 h 4977303"/>
              <a:gd name="connsiteX16" fmla="*/ 0 w 4203700"/>
              <a:gd name="connsiteY16" fmla="*/ 1446703 h 4977303"/>
              <a:gd name="connsiteX17" fmla="*/ 50800 w 4203700"/>
              <a:gd name="connsiteY17" fmla="*/ 1878503 h 4977303"/>
              <a:gd name="connsiteX0" fmla="*/ 50800 w 4203700"/>
              <a:gd name="connsiteY0" fmla="*/ 1635125 h 4733925"/>
              <a:gd name="connsiteX1" fmla="*/ 1244600 w 4203700"/>
              <a:gd name="connsiteY1" fmla="*/ 1139825 h 4733925"/>
              <a:gd name="connsiteX2" fmla="*/ 1409700 w 4203700"/>
              <a:gd name="connsiteY2" fmla="*/ 1139825 h 4733925"/>
              <a:gd name="connsiteX3" fmla="*/ 1612900 w 4203700"/>
              <a:gd name="connsiteY3" fmla="*/ 1254125 h 4733925"/>
              <a:gd name="connsiteX4" fmla="*/ 1676400 w 4203700"/>
              <a:gd name="connsiteY4" fmla="*/ 1254125 h 4733925"/>
              <a:gd name="connsiteX5" fmla="*/ 3492500 w 4203700"/>
              <a:gd name="connsiteY5" fmla="*/ 796925 h 4733925"/>
              <a:gd name="connsiteX6" fmla="*/ 3505200 w 4203700"/>
              <a:gd name="connsiteY6" fmla="*/ 4238625 h 4733925"/>
              <a:gd name="connsiteX7" fmla="*/ 266700 w 4203700"/>
              <a:gd name="connsiteY7" fmla="*/ 4403725 h 4733925"/>
              <a:gd name="connsiteX8" fmla="*/ 965200 w 4203700"/>
              <a:gd name="connsiteY8" fmla="*/ 4619625 h 4733925"/>
              <a:gd name="connsiteX9" fmla="*/ 2247900 w 4203700"/>
              <a:gd name="connsiteY9" fmla="*/ 4733925 h 4733925"/>
              <a:gd name="connsiteX10" fmla="*/ 3759200 w 4203700"/>
              <a:gd name="connsiteY10" fmla="*/ 4429125 h 4733925"/>
              <a:gd name="connsiteX11" fmla="*/ 4203700 w 4203700"/>
              <a:gd name="connsiteY11" fmla="*/ 4225925 h 4733925"/>
              <a:gd name="connsiteX12" fmla="*/ 4203700 w 4203700"/>
              <a:gd name="connsiteY12" fmla="*/ 0 h 4733925"/>
              <a:gd name="connsiteX13" fmla="*/ 3022600 w 4203700"/>
              <a:gd name="connsiteY13" fmla="*/ 320675 h 4733925"/>
              <a:gd name="connsiteX14" fmla="*/ 2774950 w 4203700"/>
              <a:gd name="connsiteY14" fmla="*/ 215900 h 4733925"/>
              <a:gd name="connsiteX15" fmla="*/ 1879600 w 4203700"/>
              <a:gd name="connsiteY15" fmla="*/ 403225 h 4733925"/>
              <a:gd name="connsiteX16" fmla="*/ 0 w 4203700"/>
              <a:gd name="connsiteY16" fmla="*/ 1203325 h 4733925"/>
              <a:gd name="connsiteX17" fmla="*/ 50800 w 4203700"/>
              <a:gd name="connsiteY17" fmla="*/ 1635125 h 4733925"/>
              <a:gd name="connsiteX0" fmla="*/ 50800 w 4203700"/>
              <a:gd name="connsiteY0" fmla="*/ 1635125 h 4733925"/>
              <a:gd name="connsiteX1" fmla="*/ 1244600 w 4203700"/>
              <a:gd name="connsiteY1" fmla="*/ 1139825 h 4733925"/>
              <a:gd name="connsiteX2" fmla="*/ 1409700 w 4203700"/>
              <a:gd name="connsiteY2" fmla="*/ 1139825 h 4733925"/>
              <a:gd name="connsiteX3" fmla="*/ 1612900 w 4203700"/>
              <a:gd name="connsiteY3" fmla="*/ 1254125 h 4733925"/>
              <a:gd name="connsiteX4" fmla="*/ 1676400 w 4203700"/>
              <a:gd name="connsiteY4" fmla="*/ 1254125 h 4733925"/>
              <a:gd name="connsiteX5" fmla="*/ 3502025 w 4203700"/>
              <a:gd name="connsiteY5" fmla="*/ 730250 h 4733925"/>
              <a:gd name="connsiteX6" fmla="*/ 3505200 w 4203700"/>
              <a:gd name="connsiteY6" fmla="*/ 4238625 h 4733925"/>
              <a:gd name="connsiteX7" fmla="*/ 266700 w 4203700"/>
              <a:gd name="connsiteY7" fmla="*/ 4403725 h 4733925"/>
              <a:gd name="connsiteX8" fmla="*/ 965200 w 4203700"/>
              <a:gd name="connsiteY8" fmla="*/ 4619625 h 4733925"/>
              <a:gd name="connsiteX9" fmla="*/ 2247900 w 4203700"/>
              <a:gd name="connsiteY9" fmla="*/ 4733925 h 4733925"/>
              <a:gd name="connsiteX10" fmla="*/ 3759200 w 4203700"/>
              <a:gd name="connsiteY10" fmla="*/ 4429125 h 4733925"/>
              <a:gd name="connsiteX11" fmla="*/ 4203700 w 4203700"/>
              <a:gd name="connsiteY11" fmla="*/ 4225925 h 4733925"/>
              <a:gd name="connsiteX12" fmla="*/ 4203700 w 4203700"/>
              <a:gd name="connsiteY12" fmla="*/ 0 h 4733925"/>
              <a:gd name="connsiteX13" fmla="*/ 3022600 w 4203700"/>
              <a:gd name="connsiteY13" fmla="*/ 320675 h 4733925"/>
              <a:gd name="connsiteX14" fmla="*/ 2774950 w 4203700"/>
              <a:gd name="connsiteY14" fmla="*/ 215900 h 4733925"/>
              <a:gd name="connsiteX15" fmla="*/ 1879600 w 4203700"/>
              <a:gd name="connsiteY15" fmla="*/ 403225 h 4733925"/>
              <a:gd name="connsiteX16" fmla="*/ 0 w 4203700"/>
              <a:gd name="connsiteY16" fmla="*/ 1203325 h 4733925"/>
              <a:gd name="connsiteX17" fmla="*/ 50800 w 4203700"/>
              <a:gd name="connsiteY17" fmla="*/ 1635125 h 4733925"/>
              <a:gd name="connsiteX0" fmla="*/ 50800 w 4203700"/>
              <a:gd name="connsiteY0" fmla="*/ 1635125 h 4733925"/>
              <a:gd name="connsiteX1" fmla="*/ 1244600 w 4203700"/>
              <a:gd name="connsiteY1" fmla="*/ 1139825 h 4733925"/>
              <a:gd name="connsiteX2" fmla="*/ 1409700 w 4203700"/>
              <a:gd name="connsiteY2" fmla="*/ 1139825 h 4733925"/>
              <a:gd name="connsiteX3" fmla="*/ 1676400 w 4203700"/>
              <a:gd name="connsiteY3" fmla="*/ 1254125 h 4733925"/>
              <a:gd name="connsiteX4" fmla="*/ 3502025 w 4203700"/>
              <a:gd name="connsiteY4" fmla="*/ 730250 h 4733925"/>
              <a:gd name="connsiteX5" fmla="*/ 3505200 w 4203700"/>
              <a:gd name="connsiteY5" fmla="*/ 4238625 h 4733925"/>
              <a:gd name="connsiteX6" fmla="*/ 266700 w 4203700"/>
              <a:gd name="connsiteY6" fmla="*/ 4403725 h 4733925"/>
              <a:gd name="connsiteX7" fmla="*/ 965200 w 4203700"/>
              <a:gd name="connsiteY7" fmla="*/ 4619625 h 4733925"/>
              <a:gd name="connsiteX8" fmla="*/ 2247900 w 4203700"/>
              <a:gd name="connsiteY8" fmla="*/ 4733925 h 4733925"/>
              <a:gd name="connsiteX9" fmla="*/ 3759200 w 4203700"/>
              <a:gd name="connsiteY9" fmla="*/ 4429125 h 4733925"/>
              <a:gd name="connsiteX10" fmla="*/ 4203700 w 4203700"/>
              <a:gd name="connsiteY10" fmla="*/ 4225925 h 4733925"/>
              <a:gd name="connsiteX11" fmla="*/ 4203700 w 4203700"/>
              <a:gd name="connsiteY11" fmla="*/ 0 h 4733925"/>
              <a:gd name="connsiteX12" fmla="*/ 3022600 w 4203700"/>
              <a:gd name="connsiteY12" fmla="*/ 320675 h 4733925"/>
              <a:gd name="connsiteX13" fmla="*/ 2774950 w 4203700"/>
              <a:gd name="connsiteY13" fmla="*/ 215900 h 4733925"/>
              <a:gd name="connsiteX14" fmla="*/ 1879600 w 4203700"/>
              <a:gd name="connsiteY14" fmla="*/ 403225 h 4733925"/>
              <a:gd name="connsiteX15" fmla="*/ 0 w 4203700"/>
              <a:gd name="connsiteY15" fmla="*/ 1203325 h 4733925"/>
              <a:gd name="connsiteX16" fmla="*/ 50800 w 4203700"/>
              <a:gd name="connsiteY16" fmla="*/ 1635125 h 4733925"/>
              <a:gd name="connsiteX0" fmla="*/ 50800 w 4203700"/>
              <a:gd name="connsiteY0" fmla="*/ 1635125 h 4733925"/>
              <a:gd name="connsiteX1" fmla="*/ 1244600 w 4203700"/>
              <a:gd name="connsiteY1" fmla="*/ 1139825 h 4733925"/>
              <a:gd name="connsiteX2" fmla="*/ 1409700 w 4203700"/>
              <a:gd name="connsiteY2" fmla="*/ 1139825 h 4733925"/>
              <a:gd name="connsiteX3" fmla="*/ 1866900 w 4203700"/>
              <a:gd name="connsiteY3" fmla="*/ 1158875 h 4733925"/>
              <a:gd name="connsiteX4" fmla="*/ 3502025 w 4203700"/>
              <a:gd name="connsiteY4" fmla="*/ 730250 h 4733925"/>
              <a:gd name="connsiteX5" fmla="*/ 3505200 w 4203700"/>
              <a:gd name="connsiteY5" fmla="*/ 4238625 h 4733925"/>
              <a:gd name="connsiteX6" fmla="*/ 266700 w 4203700"/>
              <a:gd name="connsiteY6" fmla="*/ 4403725 h 4733925"/>
              <a:gd name="connsiteX7" fmla="*/ 965200 w 4203700"/>
              <a:gd name="connsiteY7" fmla="*/ 4619625 h 4733925"/>
              <a:gd name="connsiteX8" fmla="*/ 2247900 w 4203700"/>
              <a:gd name="connsiteY8" fmla="*/ 4733925 h 4733925"/>
              <a:gd name="connsiteX9" fmla="*/ 3759200 w 4203700"/>
              <a:gd name="connsiteY9" fmla="*/ 4429125 h 4733925"/>
              <a:gd name="connsiteX10" fmla="*/ 4203700 w 4203700"/>
              <a:gd name="connsiteY10" fmla="*/ 4225925 h 4733925"/>
              <a:gd name="connsiteX11" fmla="*/ 4203700 w 4203700"/>
              <a:gd name="connsiteY11" fmla="*/ 0 h 4733925"/>
              <a:gd name="connsiteX12" fmla="*/ 3022600 w 4203700"/>
              <a:gd name="connsiteY12" fmla="*/ 320675 h 4733925"/>
              <a:gd name="connsiteX13" fmla="*/ 2774950 w 4203700"/>
              <a:gd name="connsiteY13" fmla="*/ 215900 h 4733925"/>
              <a:gd name="connsiteX14" fmla="*/ 1879600 w 4203700"/>
              <a:gd name="connsiteY14" fmla="*/ 403225 h 4733925"/>
              <a:gd name="connsiteX15" fmla="*/ 0 w 4203700"/>
              <a:gd name="connsiteY15" fmla="*/ 1203325 h 4733925"/>
              <a:gd name="connsiteX16" fmla="*/ 50800 w 4203700"/>
              <a:gd name="connsiteY16" fmla="*/ 1635125 h 4733925"/>
              <a:gd name="connsiteX0" fmla="*/ 50800 w 4203700"/>
              <a:gd name="connsiteY0" fmla="*/ 1896357 h 4995157"/>
              <a:gd name="connsiteX1" fmla="*/ 1244600 w 4203700"/>
              <a:gd name="connsiteY1" fmla="*/ 1401057 h 4995157"/>
              <a:gd name="connsiteX2" fmla="*/ 1409700 w 4203700"/>
              <a:gd name="connsiteY2" fmla="*/ 1401057 h 4995157"/>
              <a:gd name="connsiteX3" fmla="*/ 1866900 w 4203700"/>
              <a:gd name="connsiteY3" fmla="*/ 1420107 h 4995157"/>
              <a:gd name="connsiteX4" fmla="*/ 3502025 w 4203700"/>
              <a:gd name="connsiteY4" fmla="*/ 991482 h 4995157"/>
              <a:gd name="connsiteX5" fmla="*/ 3505200 w 4203700"/>
              <a:gd name="connsiteY5" fmla="*/ 4499857 h 4995157"/>
              <a:gd name="connsiteX6" fmla="*/ 266700 w 4203700"/>
              <a:gd name="connsiteY6" fmla="*/ 4664957 h 4995157"/>
              <a:gd name="connsiteX7" fmla="*/ 965200 w 4203700"/>
              <a:gd name="connsiteY7" fmla="*/ 4880857 h 4995157"/>
              <a:gd name="connsiteX8" fmla="*/ 2247900 w 4203700"/>
              <a:gd name="connsiteY8" fmla="*/ 4995157 h 4995157"/>
              <a:gd name="connsiteX9" fmla="*/ 3759200 w 4203700"/>
              <a:gd name="connsiteY9" fmla="*/ 4690357 h 4995157"/>
              <a:gd name="connsiteX10" fmla="*/ 4203700 w 4203700"/>
              <a:gd name="connsiteY10" fmla="*/ 4487157 h 4995157"/>
              <a:gd name="connsiteX11" fmla="*/ 4203700 w 4203700"/>
              <a:gd name="connsiteY11" fmla="*/ 261232 h 4995157"/>
              <a:gd name="connsiteX12" fmla="*/ 2774950 w 4203700"/>
              <a:gd name="connsiteY12" fmla="*/ 477132 h 4995157"/>
              <a:gd name="connsiteX13" fmla="*/ 1879600 w 4203700"/>
              <a:gd name="connsiteY13" fmla="*/ 664457 h 4995157"/>
              <a:gd name="connsiteX14" fmla="*/ 0 w 4203700"/>
              <a:gd name="connsiteY14" fmla="*/ 1464557 h 4995157"/>
              <a:gd name="connsiteX15" fmla="*/ 50800 w 4203700"/>
              <a:gd name="connsiteY15" fmla="*/ 1896357 h 4995157"/>
              <a:gd name="connsiteX0" fmla="*/ 50800 w 4203700"/>
              <a:gd name="connsiteY0" fmla="*/ 1635125 h 4733925"/>
              <a:gd name="connsiteX1" fmla="*/ 1244600 w 4203700"/>
              <a:gd name="connsiteY1" fmla="*/ 1139825 h 4733925"/>
              <a:gd name="connsiteX2" fmla="*/ 1409700 w 4203700"/>
              <a:gd name="connsiteY2" fmla="*/ 1139825 h 4733925"/>
              <a:gd name="connsiteX3" fmla="*/ 1866900 w 4203700"/>
              <a:gd name="connsiteY3" fmla="*/ 1158875 h 4733925"/>
              <a:gd name="connsiteX4" fmla="*/ 3502025 w 4203700"/>
              <a:gd name="connsiteY4" fmla="*/ 730250 h 4733925"/>
              <a:gd name="connsiteX5" fmla="*/ 3505200 w 4203700"/>
              <a:gd name="connsiteY5" fmla="*/ 4238625 h 4733925"/>
              <a:gd name="connsiteX6" fmla="*/ 266700 w 4203700"/>
              <a:gd name="connsiteY6" fmla="*/ 4403725 h 4733925"/>
              <a:gd name="connsiteX7" fmla="*/ 965200 w 4203700"/>
              <a:gd name="connsiteY7" fmla="*/ 4619625 h 4733925"/>
              <a:gd name="connsiteX8" fmla="*/ 2247900 w 4203700"/>
              <a:gd name="connsiteY8" fmla="*/ 4733925 h 4733925"/>
              <a:gd name="connsiteX9" fmla="*/ 3759200 w 4203700"/>
              <a:gd name="connsiteY9" fmla="*/ 4429125 h 4733925"/>
              <a:gd name="connsiteX10" fmla="*/ 4203700 w 4203700"/>
              <a:gd name="connsiteY10" fmla="*/ 4225925 h 4733925"/>
              <a:gd name="connsiteX11" fmla="*/ 4203700 w 4203700"/>
              <a:gd name="connsiteY11" fmla="*/ 0 h 4733925"/>
              <a:gd name="connsiteX12" fmla="*/ 2774950 w 4203700"/>
              <a:gd name="connsiteY12" fmla="*/ 215900 h 4733925"/>
              <a:gd name="connsiteX13" fmla="*/ 1879600 w 4203700"/>
              <a:gd name="connsiteY13" fmla="*/ 403225 h 4733925"/>
              <a:gd name="connsiteX14" fmla="*/ 0 w 4203700"/>
              <a:gd name="connsiteY14" fmla="*/ 1203325 h 4733925"/>
              <a:gd name="connsiteX15" fmla="*/ 50800 w 4203700"/>
              <a:gd name="connsiteY15" fmla="*/ 1635125 h 4733925"/>
              <a:gd name="connsiteX0" fmla="*/ 50800 w 4203700"/>
              <a:gd name="connsiteY0" fmla="*/ 1635125 h 4733925"/>
              <a:gd name="connsiteX1" fmla="*/ 1244600 w 4203700"/>
              <a:gd name="connsiteY1" fmla="*/ 1139825 h 4733925"/>
              <a:gd name="connsiteX2" fmla="*/ 1409700 w 4203700"/>
              <a:gd name="connsiteY2" fmla="*/ 1139825 h 4733925"/>
              <a:gd name="connsiteX3" fmla="*/ 1866900 w 4203700"/>
              <a:gd name="connsiteY3" fmla="*/ 1158875 h 4733925"/>
              <a:gd name="connsiteX4" fmla="*/ 3502025 w 4203700"/>
              <a:gd name="connsiteY4" fmla="*/ 730250 h 4733925"/>
              <a:gd name="connsiteX5" fmla="*/ 3505200 w 4203700"/>
              <a:gd name="connsiteY5" fmla="*/ 4238625 h 4733925"/>
              <a:gd name="connsiteX6" fmla="*/ 266700 w 4203700"/>
              <a:gd name="connsiteY6" fmla="*/ 4403725 h 4733925"/>
              <a:gd name="connsiteX7" fmla="*/ 965200 w 4203700"/>
              <a:gd name="connsiteY7" fmla="*/ 4619625 h 4733925"/>
              <a:gd name="connsiteX8" fmla="*/ 2247900 w 4203700"/>
              <a:gd name="connsiteY8" fmla="*/ 4733925 h 4733925"/>
              <a:gd name="connsiteX9" fmla="*/ 3759200 w 4203700"/>
              <a:gd name="connsiteY9" fmla="*/ 4429125 h 4733925"/>
              <a:gd name="connsiteX10" fmla="*/ 4203700 w 4203700"/>
              <a:gd name="connsiteY10" fmla="*/ 4225925 h 4733925"/>
              <a:gd name="connsiteX11" fmla="*/ 4203700 w 4203700"/>
              <a:gd name="connsiteY11" fmla="*/ 0 h 4733925"/>
              <a:gd name="connsiteX12" fmla="*/ 2774950 w 4203700"/>
              <a:gd name="connsiteY12" fmla="*/ 215900 h 4733925"/>
              <a:gd name="connsiteX13" fmla="*/ 1879600 w 4203700"/>
              <a:gd name="connsiteY13" fmla="*/ 403225 h 4733925"/>
              <a:gd name="connsiteX14" fmla="*/ 0 w 4203700"/>
              <a:gd name="connsiteY14" fmla="*/ 1203325 h 4733925"/>
              <a:gd name="connsiteX15" fmla="*/ 50800 w 4203700"/>
              <a:gd name="connsiteY15" fmla="*/ 1635125 h 4733925"/>
              <a:gd name="connsiteX0" fmla="*/ 50800 w 4203700"/>
              <a:gd name="connsiteY0" fmla="*/ 1635125 h 4733925"/>
              <a:gd name="connsiteX1" fmla="*/ 1244600 w 4203700"/>
              <a:gd name="connsiteY1" fmla="*/ 1139825 h 4733925"/>
              <a:gd name="connsiteX2" fmla="*/ 1409700 w 4203700"/>
              <a:gd name="connsiteY2" fmla="*/ 1139825 h 4733925"/>
              <a:gd name="connsiteX3" fmla="*/ 1866900 w 4203700"/>
              <a:gd name="connsiteY3" fmla="*/ 1158875 h 4733925"/>
              <a:gd name="connsiteX4" fmla="*/ 3502025 w 4203700"/>
              <a:gd name="connsiteY4" fmla="*/ 730250 h 4733925"/>
              <a:gd name="connsiteX5" fmla="*/ 3505200 w 4203700"/>
              <a:gd name="connsiteY5" fmla="*/ 4238625 h 4733925"/>
              <a:gd name="connsiteX6" fmla="*/ 266700 w 4203700"/>
              <a:gd name="connsiteY6" fmla="*/ 4403725 h 4733925"/>
              <a:gd name="connsiteX7" fmla="*/ 965200 w 4203700"/>
              <a:gd name="connsiteY7" fmla="*/ 4619625 h 4733925"/>
              <a:gd name="connsiteX8" fmla="*/ 2247900 w 4203700"/>
              <a:gd name="connsiteY8" fmla="*/ 4733925 h 4733925"/>
              <a:gd name="connsiteX9" fmla="*/ 3759200 w 4203700"/>
              <a:gd name="connsiteY9" fmla="*/ 4429125 h 4733925"/>
              <a:gd name="connsiteX10" fmla="*/ 4203700 w 4203700"/>
              <a:gd name="connsiteY10" fmla="*/ 4225925 h 4733925"/>
              <a:gd name="connsiteX11" fmla="*/ 4203700 w 4203700"/>
              <a:gd name="connsiteY11" fmla="*/ 0 h 4733925"/>
              <a:gd name="connsiteX12" fmla="*/ 2774950 w 4203700"/>
              <a:gd name="connsiteY12" fmla="*/ 215900 h 4733925"/>
              <a:gd name="connsiteX13" fmla="*/ 1879600 w 4203700"/>
              <a:gd name="connsiteY13" fmla="*/ 403225 h 4733925"/>
              <a:gd name="connsiteX14" fmla="*/ 0 w 4203700"/>
              <a:gd name="connsiteY14" fmla="*/ 1203325 h 4733925"/>
              <a:gd name="connsiteX15" fmla="*/ 50800 w 4203700"/>
              <a:gd name="connsiteY15" fmla="*/ 1635125 h 4733925"/>
              <a:gd name="connsiteX0" fmla="*/ 71478 w 4224378"/>
              <a:gd name="connsiteY0" fmla="*/ 1635125 h 4733925"/>
              <a:gd name="connsiteX1" fmla="*/ 1265278 w 4224378"/>
              <a:gd name="connsiteY1" fmla="*/ 1139825 h 4733925"/>
              <a:gd name="connsiteX2" fmla="*/ 1430378 w 4224378"/>
              <a:gd name="connsiteY2" fmla="*/ 1139825 h 4733925"/>
              <a:gd name="connsiteX3" fmla="*/ 1887578 w 4224378"/>
              <a:gd name="connsiteY3" fmla="*/ 1158875 h 4733925"/>
              <a:gd name="connsiteX4" fmla="*/ 3522703 w 4224378"/>
              <a:gd name="connsiteY4" fmla="*/ 730250 h 4733925"/>
              <a:gd name="connsiteX5" fmla="*/ 3525878 w 4224378"/>
              <a:gd name="connsiteY5" fmla="*/ 4238625 h 4733925"/>
              <a:gd name="connsiteX6" fmla="*/ 287378 w 4224378"/>
              <a:gd name="connsiteY6" fmla="*/ 4403725 h 4733925"/>
              <a:gd name="connsiteX7" fmla="*/ 985878 w 4224378"/>
              <a:gd name="connsiteY7" fmla="*/ 4619625 h 4733925"/>
              <a:gd name="connsiteX8" fmla="*/ 2268578 w 4224378"/>
              <a:gd name="connsiteY8" fmla="*/ 4733925 h 4733925"/>
              <a:gd name="connsiteX9" fmla="*/ 3779878 w 4224378"/>
              <a:gd name="connsiteY9" fmla="*/ 4429125 h 4733925"/>
              <a:gd name="connsiteX10" fmla="*/ 4224378 w 4224378"/>
              <a:gd name="connsiteY10" fmla="*/ 4225925 h 4733925"/>
              <a:gd name="connsiteX11" fmla="*/ 4224378 w 4224378"/>
              <a:gd name="connsiteY11" fmla="*/ 0 h 4733925"/>
              <a:gd name="connsiteX12" fmla="*/ 2795628 w 4224378"/>
              <a:gd name="connsiteY12" fmla="*/ 215900 h 4733925"/>
              <a:gd name="connsiteX13" fmla="*/ 1900278 w 4224378"/>
              <a:gd name="connsiteY13" fmla="*/ 403225 h 4733925"/>
              <a:gd name="connsiteX14" fmla="*/ 20678 w 4224378"/>
              <a:gd name="connsiteY14" fmla="*/ 1203325 h 4733925"/>
              <a:gd name="connsiteX15" fmla="*/ 71478 w 4224378"/>
              <a:gd name="connsiteY15" fmla="*/ 1635125 h 4733925"/>
              <a:gd name="connsiteX0" fmla="*/ 71478 w 4224378"/>
              <a:gd name="connsiteY0" fmla="*/ 1635125 h 4733925"/>
              <a:gd name="connsiteX1" fmla="*/ 1265278 w 4224378"/>
              <a:gd name="connsiteY1" fmla="*/ 1139825 h 4733925"/>
              <a:gd name="connsiteX2" fmla="*/ 1430378 w 4224378"/>
              <a:gd name="connsiteY2" fmla="*/ 1139825 h 4733925"/>
              <a:gd name="connsiteX3" fmla="*/ 1887578 w 4224378"/>
              <a:gd name="connsiteY3" fmla="*/ 1158875 h 4733925"/>
              <a:gd name="connsiteX4" fmla="*/ 3522703 w 4224378"/>
              <a:gd name="connsiteY4" fmla="*/ 730250 h 4733925"/>
              <a:gd name="connsiteX5" fmla="*/ 3511363 w 4224378"/>
              <a:gd name="connsiteY5" fmla="*/ 4398282 h 4733925"/>
              <a:gd name="connsiteX6" fmla="*/ 287378 w 4224378"/>
              <a:gd name="connsiteY6" fmla="*/ 4403725 h 4733925"/>
              <a:gd name="connsiteX7" fmla="*/ 985878 w 4224378"/>
              <a:gd name="connsiteY7" fmla="*/ 4619625 h 4733925"/>
              <a:gd name="connsiteX8" fmla="*/ 2268578 w 4224378"/>
              <a:gd name="connsiteY8" fmla="*/ 4733925 h 4733925"/>
              <a:gd name="connsiteX9" fmla="*/ 3779878 w 4224378"/>
              <a:gd name="connsiteY9" fmla="*/ 4429125 h 4733925"/>
              <a:gd name="connsiteX10" fmla="*/ 4224378 w 4224378"/>
              <a:gd name="connsiteY10" fmla="*/ 4225925 h 4733925"/>
              <a:gd name="connsiteX11" fmla="*/ 4224378 w 4224378"/>
              <a:gd name="connsiteY11" fmla="*/ 0 h 4733925"/>
              <a:gd name="connsiteX12" fmla="*/ 2795628 w 4224378"/>
              <a:gd name="connsiteY12" fmla="*/ 215900 h 4733925"/>
              <a:gd name="connsiteX13" fmla="*/ 1900278 w 4224378"/>
              <a:gd name="connsiteY13" fmla="*/ 403225 h 4733925"/>
              <a:gd name="connsiteX14" fmla="*/ 20678 w 4224378"/>
              <a:gd name="connsiteY14" fmla="*/ 1203325 h 4733925"/>
              <a:gd name="connsiteX15" fmla="*/ 71478 w 4224378"/>
              <a:gd name="connsiteY15" fmla="*/ 1635125 h 4733925"/>
              <a:gd name="connsiteX0" fmla="*/ 71478 w 4224378"/>
              <a:gd name="connsiteY0" fmla="*/ 1635125 h 4733925"/>
              <a:gd name="connsiteX1" fmla="*/ 1265278 w 4224378"/>
              <a:gd name="connsiteY1" fmla="*/ 1139825 h 4733925"/>
              <a:gd name="connsiteX2" fmla="*/ 1430378 w 4224378"/>
              <a:gd name="connsiteY2" fmla="*/ 1139825 h 4733925"/>
              <a:gd name="connsiteX3" fmla="*/ 1887578 w 4224378"/>
              <a:gd name="connsiteY3" fmla="*/ 1158875 h 4733925"/>
              <a:gd name="connsiteX4" fmla="*/ 3522703 w 4224378"/>
              <a:gd name="connsiteY4" fmla="*/ 730250 h 4733925"/>
              <a:gd name="connsiteX5" fmla="*/ 3511363 w 4224378"/>
              <a:gd name="connsiteY5" fmla="*/ 4427311 h 4733925"/>
              <a:gd name="connsiteX6" fmla="*/ 287378 w 4224378"/>
              <a:gd name="connsiteY6" fmla="*/ 4403725 h 4733925"/>
              <a:gd name="connsiteX7" fmla="*/ 985878 w 4224378"/>
              <a:gd name="connsiteY7" fmla="*/ 4619625 h 4733925"/>
              <a:gd name="connsiteX8" fmla="*/ 2268578 w 4224378"/>
              <a:gd name="connsiteY8" fmla="*/ 4733925 h 4733925"/>
              <a:gd name="connsiteX9" fmla="*/ 3779878 w 4224378"/>
              <a:gd name="connsiteY9" fmla="*/ 4429125 h 4733925"/>
              <a:gd name="connsiteX10" fmla="*/ 4224378 w 4224378"/>
              <a:gd name="connsiteY10" fmla="*/ 4225925 h 4733925"/>
              <a:gd name="connsiteX11" fmla="*/ 4224378 w 4224378"/>
              <a:gd name="connsiteY11" fmla="*/ 0 h 4733925"/>
              <a:gd name="connsiteX12" fmla="*/ 2795628 w 4224378"/>
              <a:gd name="connsiteY12" fmla="*/ 215900 h 4733925"/>
              <a:gd name="connsiteX13" fmla="*/ 1900278 w 4224378"/>
              <a:gd name="connsiteY13" fmla="*/ 403225 h 4733925"/>
              <a:gd name="connsiteX14" fmla="*/ 20678 w 4224378"/>
              <a:gd name="connsiteY14" fmla="*/ 1203325 h 4733925"/>
              <a:gd name="connsiteX15" fmla="*/ 71478 w 4224378"/>
              <a:gd name="connsiteY15" fmla="*/ 1635125 h 4733925"/>
              <a:gd name="connsiteX0" fmla="*/ 71478 w 4224378"/>
              <a:gd name="connsiteY0" fmla="*/ 1635125 h 4733925"/>
              <a:gd name="connsiteX1" fmla="*/ 1265278 w 4224378"/>
              <a:gd name="connsiteY1" fmla="*/ 1139825 h 4733925"/>
              <a:gd name="connsiteX2" fmla="*/ 1430378 w 4224378"/>
              <a:gd name="connsiteY2" fmla="*/ 1139825 h 4733925"/>
              <a:gd name="connsiteX3" fmla="*/ 1887578 w 4224378"/>
              <a:gd name="connsiteY3" fmla="*/ 1158875 h 4733925"/>
              <a:gd name="connsiteX4" fmla="*/ 3522703 w 4224378"/>
              <a:gd name="connsiteY4" fmla="*/ 730250 h 4733925"/>
              <a:gd name="connsiteX5" fmla="*/ 3511363 w 4224378"/>
              <a:gd name="connsiteY5" fmla="*/ 4427311 h 4733925"/>
              <a:gd name="connsiteX6" fmla="*/ 200292 w 4224378"/>
              <a:gd name="connsiteY6" fmla="*/ 4244068 h 4733925"/>
              <a:gd name="connsiteX7" fmla="*/ 985878 w 4224378"/>
              <a:gd name="connsiteY7" fmla="*/ 4619625 h 4733925"/>
              <a:gd name="connsiteX8" fmla="*/ 2268578 w 4224378"/>
              <a:gd name="connsiteY8" fmla="*/ 4733925 h 4733925"/>
              <a:gd name="connsiteX9" fmla="*/ 3779878 w 4224378"/>
              <a:gd name="connsiteY9" fmla="*/ 4429125 h 4733925"/>
              <a:gd name="connsiteX10" fmla="*/ 4224378 w 4224378"/>
              <a:gd name="connsiteY10" fmla="*/ 4225925 h 4733925"/>
              <a:gd name="connsiteX11" fmla="*/ 4224378 w 4224378"/>
              <a:gd name="connsiteY11" fmla="*/ 0 h 4733925"/>
              <a:gd name="connsiteX12" fmla="*/ 2795628 w 4224378"/>
              <a:gd name="connsiteY12" fmla="*/ 215900 h 4733925"/>
              <a:gd name="connsiteX13" fmla="*/ 1900278 w 4224378"/>
              <a:gd name="connsiteY13" fmla="*/ 403225 h 4733925"/>
              <a:gd name="connsiteX14" fmla="*/ 20678 w 4224378"/>
              <a:gd name="connsiteY14" fmla="*/ 1203325 h 4733925"/>
              <a:gd name="connsiteX15" fmla="*/ 71478 w 4224378"/>
              <a:gd name="connsiteY15" fmla="*/ 1635125 h 4733925"/>
              <a:gd name="connsiteX0" fmla="*/ 71478 w 4224378"/>
              <a:gd name="connsiteY0" fmla="*/ 1635125 h 4742184"/>
              <a:gd name="connsiteX1" fmla="*/ 1265278 w 4224378"/>
              <a:gd name="connsiteY1" fmla="*/ 1139825 h 4742184"/>
              <a:gd name="connsiteX2" fmla="*/ 1430378 w 4224378"/>
              <a:gd name="connsiteY2" fmla="*/ 1139825 h 4742184"/>
              <a:gd name="connsiteX3" fmla="*/ 1887578 w 4224378"/>
              <a:gd name="connsiteY3" fmla="*/ 1158875 h 4742184"/>
              <a:gd name="connsiteX4" fmla="*/ 3522703 w 4224378"/>
              <a:gd name="connsiteY4" fmla="*/ 730250 h 4742184"/>
              <a:gd name="connsiteX5" fmla="*/ 3511363 w 4224378"/>
              <a:gd name="connsiteY5" fmla="*/ 4427311 h 4742184"/>
              <a:gd name="connsiteX6" fmla="*/ 200292 w 4224378"/>
              <a:gd name="connsiteY6" fmla="*/ 4244068 h 4742184"/>
              <a:gd name="connsiteX7" fmla="*/ 985878 w 4224378"/>
              <a:gd name="connsiteY7" fmla="*/ 4619625 h 4742184"/>
              <a:gd name="connsiteX8" fmla="*/ 2268578 w 4224378"/>
              <a:gd name="connsiteY8" fmla="*/ 4733925 h 4742184"/>
              <a:gd name="connsiteX9" fmla="*/ 3779878 w 4224378"/>
              <a:gd name="connsiteY9" fmla="*/ 4429125 h 4742184"/>
              <a:gd name="connsiteX10" fmla="*/ 4224378 w 4224378"/>
              <a:gd name="connsiteY10" fmla="*/ 4225925 h 4742184"/>
              <a:gd name="connsiteX11" fmla="*/ 4224378 w 4224378"/>
              <a:gd name="connsiteY11" fmla="*/ 0 h 4742184"/>
              <a:gd name="connsiteX12" fmla="*/ 2795628 w 4224378"/>
              <a:gd name="connsiteY12" fmla="*/ 215900 h 4742184"/>
              <a:gd name="connsiteX13" fmla="*/ 1900278 w 4224378"/>
              <a:gd name="connsiteY13" fmla="*/ 403225 h 4742184"/>
              <a:gd name="connsiteX14" fmla="*/ 20678 w 4224378"/>
              <a:gd name="connsiteY14" fmla="*/ 1203325 h 4742184"/>
              <a:gd name="connsiteX15" fmla="*/ 71478 w 4224378"/>
              <a:gd name="connsiteY15" fmla="*/ 1635125 h 4742184"/>
              <a:gd name="connsiteX0" fmla="*/ 71478 w 4224378"/>
              <a:gd name="connsiteY0" fmla="*/ 1635125 h 4743538"/>
              <a:gd name="connsiteX1" fmla="*/ 1265278 w 4224378"/>
              <a:gd name="connsiteY1" fmla="*/ 1139825 h 4743538"/>
              <a:gd name="connsiteX2" fmla="*/ 1430378 w 4224378"/>
              <a:gd name="connsiteY2" fmla="*/ 1139825 h 4743538"/>
              <a:gd name="connsiteX3" fmla="*/ 1887578 w 4224378"/>
              <a:gd name="connsiteY3" fmla="*/ 1158875 h 4743538"/>
              <a:gd name="connsiteX4" fmla="*/ 3522703 w 4224378"/>
              <a:gd name="connsiteY4" fmla="*/ 730250 h 4743538"/>
              <a:gd name="connsiteX5" fmla="*/ 3511363 w 4224378"/>
              <a:gd name="connsiteY5" fmla="*/ 4427311 h 4743538"/>
              <a:gd name="connsiteX6" fmla="*/ 200292 w 4224378"/>
              <a:gd name="connsiteY6" fmla="*/ 4244068 h 4743538"/>
              <a:gd name="connsiteX7" fmla="*/ 985878 w 4224378"/>
              <a:gd name="connsiteY7" fmla="*/ 4619625 h 4743538"/>
              <a:gd name="connsiteX8" fmla="*/ 2268578 w 4224378"/>
              <a:gd name="connsiteY8" fmla="*/ 4733925 h 4743538"/>
              <a:gd name="connsiteX9" fmla="*/ 3789403 w 4224378"/>
              <a:gd name="connsiteY9" fmla="*/ 4406900 h 4743538"/>
              <a:gd name="connsiteX10" fmla="*/ 4224378 w 4224378"/>
              <a:gd name="connsiteY10" fmla="*/ 4225925 h 4743538"/>
              <a:gd name="connsiteX11" fmla="*/ 4224378 w 4224378"/>
              <a:gd name="connsiteY11" fmla="*/ 0 h 4743538"/>
              <a:gd name="connsiteX12" fmla="*/ 2795628 w 4224378"/>
              <a:gd name="connsiteY12" fmla="*/ 215900 h 4743538"/>
              <a:gd name="connsiteX13" fmla="*/ 1900278 w 4224378"/>
              <a:gd name="connsiteY13" fmla="*/ 403225 h 4743538"/>
              <a:gd name="connsiteX14" fmla="*/ 20678 w 4224378"/>
              <a:gd name="connsiteY14" fmla="*/ 1203325 h 4743538"/>
              <a:gd name="connsiteX15" fmla="*/ 71478 w 4224378"/>
              <a:gd name="connsiteY15" fmla="*/ 1635125 h 4743538"/>
              <a:gd name="connsiteX0" fmla="*/ 71478 w 4224378"/>
              <a:gd name="connsiteY0" fmla="*/ 1635125 h 4743538"/>
              <a:gd name="connsiteX1" fmla="*/ 1265278 w 4224378"/>
              <a:gd name="connsiteY1" fmla="*/ 1139825 h 4743538"/>
              <a:gd name="connsiteX2" fmla="*/ 1430378 w 4224378"/>
              <a:gd name="connsiteY2" fmla="*/ 1139825 h 4743538"/>
              <a:gd name="connsiteX3" fmla="*/ 1887578 w 4224378"/>
              <a:gd name="connsiteY3" fmla="*/ 1158875 h 4743538"/>
              <a:gd name="connsiteX4" fmla="*/ 3522703 w 4224378"/>
              <a:gd name="connsiteY4" fmla="*/ 730250 h 4743538"/>
              <a:gd name="connsiteX5" fmla="*/ 3511363 w 4224378"/>
              <a:gd name="connsiteY5" fmla="*/ 4427311 h 4743538"/>
              <a:gd name="connsiteX6" fmla="*/ 200292 w 4224378"/>
              <a:gd name="connsiteY6" fmla="*/ 4244068 h 4743538"/>
              <a:gd name="connsiteX7" fmla="*/ 985878 w 4224378"/>
              <a:gd name="connsiteY7" fmla="*/ 4619625 h 4743538"/>
              <a:gd name="connsiteX8" fmla="*/ 2268578 w 4224378"/>
              <a:gd name="connsiteY8" fmla="*/ 4733925 h 4743538"/>
              <a:gd name="connsiteX9" fmla="*/ 3789403 w 4224378"/>
              <a:gd name="connsiteY9" fmla="*/ 4406900 h 4743538"/>
              <a:gd name="connsiteX10" fmla="*/ 4224378 w 4224378"/>
              <a:gd name="connsiteY10" fmla="*/ 4225925 h 4743538"/>
              <a:gd name="connsiteX11" fmla="*/ 4224378 w 4224378"/>
              <a:gd name="connsiteY11" fmla="*/ 0 h 4743538"/>
              <a:gd name="connsiteX12" fmla="*/ 2795628 w 4224378"/>
              <a:gd name="connsiteY12" fmla="*/ 215900 h 4743538"/>
              <a:gd name="connsiteX13" fmla="*/ 1900278 w 4224378"/>
              <a:gd name="connsiteY13" fmla="*/ 403225 h 4743538"/>
              <a:gd name="connsiteX14" fmla="*/ 20678 w 4224378"/>
              <a:gd name="connsiteY14" fmla="*/ 1203325 h 4743538"/>
              <a:gd name="connsiteX15" fmla="*/ 71478 w 4224378"/>
              <a:gd name="connsiteY15" fmla="*/ 1635125 h 4743538"/>
              <a:gd name="connsiteX0" fmla="*/ 71478 w 4224378"/>
              <a:gd name="connsiteY0" fmla="*/ 1635125 h 4736863"/>
              <a:gd name="connsiteX1" fmla="*/ 1265278 w 4224378"/>
              <a:gd name="connsiteY1" fmla="*/ 1139825 h 4736863"/>
              <a:gd name="connsiteX2" fmla="*/ 1430378 w 4224378"/>
              <a:gd name="connsiteY2" fmla="*/ 1139825 h 4736863"/>
              <a:gd name="connsiteX3" fmla="*/ 1887578 w 4224378"/>
              <a:gd name="connsiteY3" fmla="*/ 1158875 h 4736863"/>
              <a:gd name="connsiteX4" fmla="*/ 3522703 w 4224378"/>
              <a:gd name="connsiteY4" fmla="*/ 730250 h 4736863"/>
              <a:gd name="connsiteX5" fmla="*/ 3511363 w 4224378"/>
              <a:gd name="connsiteY5" fmla="*/ 4427311 h 4736863"/>
              <a:gd name="connsiteX6" fmla="*/ 200292 w 4224378"/>
              <a:gd name="connsiteY6" fmla="*/ 4244068 h 4736863"/>
              <a:gd name="connsiteX7" fmla="*/ 398503 w 4224378"/>
              <a:gd name="connsiteY7" fmla="*/ 4549775 h 4736863"/>
              <a:gd name="connsiteX8" fmla="*/ 2268578 w 4224378"/>
              <a:gd name="connsiteY8" fmla="*/ 4733925 h 4736863"/>
              <a:gd name="connsiteX9" fmla="*/ 3789403 w 4224378"/>
              <a:gd name="connsiteY9" fmla="*/ 4406900 h 4736863"/>
              <a:gd name="connsiteX10" fmla="*/ 4224378 w 4224378"/>
              <a:gd name="connsiteY10" fmla="*/ 4225925 h 4736863"/>
              <a:gd name="connsiteX11" fmla="*/ 4224378 w 4224378"/>
              <a:gd name="connsiteY11" fmla="*/ 0 h 4736863"/>
              <a:gd name="connsiteX12" fmla="*/ 2795628 w 4224378"/>
              <a:gd name="connsiteY12" fmla="*/ 215900 h 4736863"/>
              <a:gd name="connsiteX13" fmla="*/ 1900278 w 4224378"/>
              <a:gd name="connsiteY13" fmla="*/ 403225 h 4736863"/>
              <a:gd name="connsiteX14" fmla="*/ 20678 w 4224378"/>
              <a:gd name="connsiteY14" fmla="*/ 1203325 h 4736863"/>
              <a:gd name="connsiteX15" fmla="*/ 71478 w 4224378"/>
              <a:gd name="connsiteY15" fmla="*/ 1635125 h 4736863"/>
              <a:gd name="connsiteX0" fmla="*/ 71478 w 4224378"/>
              <a:gd name="connsiteY0" fmla="*/ 1635125 h 4745503"/>
              <a:gd name="connsiteX1" fmla="*/ 1265278 w 4224378"/>
              <a:gd name="connsiteY1" fmla="*/ 1139825 h 4745503"/>
              <a:gd name="connsiteX2" fmla="*/ 1430378 w 4224378"/>
              <a:gd name="connsiteY2" fmla="*/ 1139825 h 4745503"/>
              <a:gd name="connsiteX3" fmla="*/ 1887578 w 4224378"/>
              <a:gd name="connsiteY3" fmla="*/ 1158875 h 4745503"/>
              <a:gd name="connsiteX4" fmla="*/ 3522703 w 4224378"/>
              <a:gd name="connsiteY4" fmla="*/ 730250 h 4745503"/>
              <a:gd name="connsiteX5" fmla="*/ 3511363 w 4224378"/>
              <a:gd name="connsiteY5" fmla="*/ 4427311 h 4745503"/>
              <a:gd name="connsiteX6" fmla="*/ 200292 w 4224378"/>
              <a:gd name="connsiteY6" fmla="*/ 4244068 h 4745503"/>
              <a:gd name="connsiteX7" fmla="*/ 398503 w 4224378"/>
              <a:gd name="connsiteY7" fmla="*/ 4549775 h 4745503"/>
              <a:gd name="connsiteX8" fmla="*/ 2268578 w 4224378"/>
              <a:gd name="connsiteY8" fmla="*/ 4733925 h 4745503"/>
              <a:gd name="connsiteX9" fmla="*/ 3789403 w 4224378"/>
              <a:gd name="connsiteY9" fmla="*/ 4406900 h 4745503"/>
              <a:gd name="connsiteX10" fmla="*/ 4224378 w 4224378"/>
              <a:gd name="connsiteY10" fmla="*/ 4225925 h 4745503"/>
              <a:gd name="connsiteX11" fmla="*/ 4224378 w 4224378"/>
              <a:gd name="connsiteY11" fmla="*/ 0 h 4745503"/>
              <a:gd name="connsiteX12" fmla="*/ 2795628 w 4224378"/>
              <a:gd name="connsiteY12" fmla="*/ 215900 h 4745503"/>
              <a:gd name="connsiteX13" fmla="*/ 1900278 w 4224378"/>
              <a:gd name="connsiteY13" fmla="*/ 403225 h 4745503"/>
              <a:gd name="connsiteX14" fmla="*/ 20678 w 4224378"/>
              <a:gd name="connsiteY14" fmla="*/ 1203325 h 4745503"/>
              <a:gd name="connsiteX15" fmla="*/ 71478 w 4224378"/>
              <a:gd name="connsiteY15" fmla="*/ 1635125 h 4745503"/>
              <a:gd name="connsiteX0" fmla="*/ 71478 w 4224378"/>
              <a:gd name="connsiteY0" fmla="*/ 1635125 h 4745503"/>
              <a:gd name="connsiteX1" fmla="*/ 1265278 w 4224378"/>
              <a:gd name="connsiteY1" fmla="*/ 1139825 h 4745503"/>
              <a:gd name="connsiteX2" fmla="*/ 1430378 w 4224378"/>
              <a:gd name="connsiteY2" fmla="*/ 1139825 h 4745503"/>
              <a:gd name="connsiteX3" fmla="*/ 1887578 w 4224378"/>
              <a:gd name="connsiteY3" fmla="*/ 1158875 h 4745503"/>
              <a:gd name="connsiteX4" fmla="*/ 3522703 w 4224378"/>
              <a:gd name="connsiteY4" fmla="*/ 730250 h 4745503"/>
              <a:gd name="connsiteX5" fmla="*/ 3511363 w 4224378"/>
              <a:gd name="connsiteY5" fmla="*/ 4427311 h 4745503"/>
              <a:gd name="connsiteX6" fmla="*/ 200292 w 4224378"/>
              <a:gd name="connsiteY6" fmla="*/ 4244068 h 4745503"/>
              <a:gd name="connsiteX7" fmla="*/ 398503 w 4224378"/>
              <a:gd name="connsiteY7" fmla="*/ 4549775 h 4745503"/>
              <a:gd name="connsiteX8" fmla="*/ 2268578 w 4224378"/>
              <a:gd name="connsiteY8" fmla="*/ 4733925 h 4745503"/>
              <a:gd name="connsiteX9" fmla="*/ 3789403 w 4224378"/>
              <a:gd name="connsiteY9" fmla="*/ 4406900 h 4745503"/>
              <a:gd name="connsiteX10" fmla="*/ 4208503 w 4224378"/>
              <a:gd name="connsiteY10" fmla="*/ 4244975 h 4745503"/>
              <a:gd name="connsiteX11" fmla="*/ 4224378 w 4224378"/>
              <a:gd name="connsiteY11" fmla="*/ 0 h 4745503"/>
              <a:gd name="connsiteX12" fmla="*/ 2795628 w 4224378"/>
              <a:gd name="connsiteY12" fmla="*/ 215900 h 4745503"/>
              <a:gd name="connsiteX13" fmla="*/ 1900278 w 4224378"/>
              <a:gd name="connsiteY13" fmla="*/ 403225 h 4745503"/>
              <a:gd name="connsiteX14" fmla="*/ 20678 w 4224378"/>
              <a:gd name="connsiteY14" fmla="*/ 1203325 h 4745503"/>
              <a:gd name="connsiteX15" fmla="*/ 71478 w 4224378"/>
              <a:gd name="connsiteY15" fmla="*/ 1635125 h 4745503"/>
              <a:gd name="connsiteX0" fmla="*/ 71478 w 4224378"/>
              <a:gd name="connsiteY0" fmla="*/ 1635125 h 4745503"/>
              <a:gd name="connsiteX1" fmla="*/ 1265278 w 4224378"/>
              <a:gd name="connsiteY1" fmla="*/ 1139825 h 4745503"/>
              <a:gd name="connsiteX2" fmla="*/ 1430378 w 4224378"/>
              <a:gd name="connsiteY2" fmla="*/ 1139825 h 4745503"/>
              <a:gd name="connsiteX3" fmla="*/ 1887578 w 4224378"/>
              <a:gd name="connsiteY3" fmla="*/ 1158875 h 4745503"/>
              <a:gd name="connsiteX4" fmla="*/ 3522703 w 4224378"/>
              <a:gd name="connsiteY4" fmla="*/ 730250 h 4745503"/>
              <a:gd name="connsiteX5" fmla="*/ 3511363 w 4224378"/>
              <a:gd name="connsiteY5" fmla="*/ 4427311 h 4745503"/>
              <a:gd name="connsiteX6" fmla="*/ 200292 w 4224378"/>
              <a:gd name="connsiteY6" fmla="*/ 4244068 h 4745503"/>
              <a:gd name="connsiteX7" fmla="*/ 398503 w 4224378"/>
              <a:gd name="connsiteY7" fmla="*/ 4549775 h 4745503"/>
              <a:gd name="connsiteX8" fmla="*/ 2268578 w 4224378"/>
              <a:gd name="connsiteY8" fmla="*/ 4733925 h 4745503"/>
              <a:gd name="connsiteX9" fmla="*/ 3789403 w 4224378"/>
              <a:gd name="connsiteY9" fmla="*/ 4406900 h 4745503"/>
              <a:gd name="connsiteX10" fmla="*/ 4208503 w 4224378"/>
              <a:gd name="connsiteY10" fmla="*/ 4244975 h 4745503"/>
              <a:gd name="connsiteX11" fmla="*/ 4224378 w 4224378"/>
              <a:gd name="connsiteY11" fmla="*/ 0 h 4745503"/>
              <a:gd name="connsiteX12" fmla="*/ 2795628 w 4224378"/>
              <a:gd name="connsiteY12" fmla="*/ 215900 h 4745503"/>
              <a:gd name="connsiteX13" fmla="*/ 1900278 w 4224378"/>
              <a:gd name="connsiteY13" fmla="*/ 403225 h 4745503"/>
              <a:gd name="connsiteX14" fmla="*/ 20678 w 4224378"/>
              <a:gd name="connsiteY14" fmla="*/ 1203325 h 4745503"/>
              <a:gd name="connsiteX15" fmla="*/ 71478 w 4224378"/>
              <a:gd name="connsiteY15" fmla="*/ 1635125 h 474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24378" h="4745503">
                <a:moveTo>
                  <a:pt x="71478" y="1635125"/>
                </a:moveTo>
                <a:lnTo>
                  <a:pt x="1265278" y="1139825"/>
                </a:lnTo>
                <a:lnTo>
                  <a:pt x="1430378" y="1139825"/>
                </a:lnTo>
                <a:cubicBezTo>
                  <a:pt x="1502345" y="1158875"/>
                  <a:pt x="1538857" y="1227138"/>
                  <a:pt x="1887578" y="1158875"/>
                </a:cubicBezTo>
                <a:lnTo>
                  <a:pt x="3522703" y="730250"/>
                </a:lnTo>
                <a:cubicBezTo>
                  <a:pt x="3526936" y="1877483"/>
                  <a:pt x="3507130" y="3280078"/>
                  <a:pt x="3511363" y="4427311"/>
                </a:cubicBezTo>
                <a:lnTo>
                  <a:pt x="200292" y="4244068"/>
                </a:lnTo>
                <a:lnTo>
                  <a:pt x="398503" y="4549775"/>
                </a:lnTo>
                <a:cubicBezTo>
                  <a:pt x="1241692" y="4764768"/>
                  <a:pt x="1703428" y="4757738"/>
                  <a:pt x="2268578" y="4733925"/>
                </a:cubicBezTo>
                <a:cubicBezTo>
                  <a:pt x="2833728" y="4710113"/>
                  <a:pt x="3085611" y="4672542"/>
                  <a:pt x="3789403" y="4406900"/>
                </a:cubicBezTo>
                <a:cubicBezTo>
                  <a:pt x="3929103" y="4352925"/>
                  <a:pt x="3995778" y="4356100"/>
                  <a:pt x="4208503" y="4244975"/>
                </a:cubicBezTo>
                <a:cubicBezTo>
                  <a:pt x="4213795" y="2829983"/>
                  <a:pt x="4219086" y="1414992"/>
                  <a:pt x="4224378" y="0"/>
                </a:cubicBezTo>
                <a:cubicBezTo>
                  <a:pt x="3662403" y="55563"/>
                  <a:pt x="3182978" y="148696"/>
                  <a:pt x="2795628" y="215900"/>
                </a:cubicBezTo>
                <a:lnTo>
                  <a:pt x="1900278" y="403225"/>
                </a:lnTo>
                <a:lnTo>
                  <a:pt x="20678" y="1203325"/>
                </a:lnTo>
                <a:cubicBezTo>
                  <a:pt x="-24301" y="1256771"/>
                  <a:pt x="9301" y="1638830"/>
                  <a:pt x="71478" y="1635125"/>
                </a:cubicBezTo>
                <a:close/>
              </a:path>
            </a:pathLst>
          </a:custGeom>
          <a:solidFill>
            <a:srgbClr val="FF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63441" y="3162299"/>
            <a:ext cx="1393909" cy="707886"/>
          </a:xfrm>
          <a:prstGeom prst="rect">
            <a:avLst/>
          </a:prstGeom>
          <a:noFill/>
        </p:spPr>
        <p:txBody>
          <a:bodyPr wrap="square" rtlCol="0">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Temple walls</a:t>
            </a:r>
          </a:p>
        </p:txBody>
      </p:sp>
      <p:cxnSp>
        <p:nvCxnSpPr>
          <p:cNvPr id="12" name="Straight Connector 11"/>
          <p:cNvCxnSpPr/>
          <p:nvPr/>
        </p:nvCxnSpPr>
        <p:spPr>
          <a:xfrm flipV="1">
            <a:off x="1504950" y="2400300"/>
            <a:ext cx="1581150" cy="761999"/>
          </a:xfrm>
          <a:prstGeom prst="line">
            <a:avLst/>
          </a:prstGeom>
          <a:ln w="19050">
            <a:solidFill>
              <a:srgbClr val="FEFFFF"/>
            </a:solidFill>
          </a:ln>
          <a:effectLst>
            <a:glow rad="508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38275" y="3810000"/>
            <a:ext cx="2105025" cy="1657350"/>
          </a:xfrm>
          <a:prstGeom prst="line">
            <a:avLst/>
          </a:prstGeom>
          <a:ln w="19050">
            <a:solidFill>
              <a:srgbClr val="FEFFFF"/>
            </a:solidFill>
          </a:ln>
          <a:effectLst>
            <a:glow rad="508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833938" y="3162299"/>
            <a:ext cx="2197726" cy="381000"/>
          </a:xfrm>
          <a:prstGeom prst="line">
            <a:avLst/>
          </a:prstGeom>
          <a:ln w="19050">
            <a:solidFill>
              <a:srgbClr val="FEFFFF"/>
            </a:solidFill>
          </a:ln>
          <a:effectLst>
            <a:glow rad="50800">
              <a:schemeClr val="bg1">
                <a:alpha val="60000"/>
              </a:scheme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34610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Temple Mount in Jerusalem (aerial view from the east)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608148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ign on the side of a building&#10;&#10;Description automatically generated">
            <a:extLst>
              <a:ext uri="{FF2B5EF4-FFF2-40B4-BE49-F238E27FC236}">
                <a16:creationId xmlns:a16="http://schemas.microsoft.com/office/drawing/2014/main" id="{D8FEC991-77CB-43D7-987C-26AFEF6AC4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a16="http://schemas.microsoft.com/office/drawing/2014/main" id="{FF073830-302F-4290-9746-CEA4034AA4DE}"/>
              </a:ext>
            </a:extLst>
          </p:cNvPr>
          <p:cNvSpPr>
            <a:spLocks noGrp="1"/>
          </p:cNvSpPr>
          <p:nvPr>
            <p:ph type="body" sz="quarter" idx="10"/>
          </p:nvPr>
        </p:nvSpPr>
        <p:spPr/>
        <p:txBody>
          <a:bodyPr/>
          <a:lstStyle/>
          <a:p>
            <a:r>
              <a:rPr lang="en-US"/>
              <a:t>The Temple Institute in Jerusalem</a:t>
            </a:r>
          </a:p>
        </p:txBody>
      </p:sp>
      <p:sp>
        <p:nvSpPr>
          <p:cNvPr id="3" name="Text Placeholder 2">
            <a:extLst>
              <a:ext uri="{FF2B5EF4-FFF2-40B4-BE49-F238E27FC236}">
                <a16:creationId xmlns:a16="http://schemas.microsoft.com/office/drawing/2014/main" id="{02C548F3-1394-498B-846E-588FA288B685}"/>
              </a:ext>
            </a:extLst>
          </p:cNvPr>
          <p:cNvSpPr>
            <a:spLocks noGrp="1"/>
          </p:cNvSpPr>
          <p:nvPr>
            <p:ph type="body" sz="quarter" idx="12"/>
          </p:nvPr>
        </p:nvSpPr>
        <p:spPr/>
        <p:txBody>
          <a:bodyPr/>
          <a:lstStyle/>
          <a:p>
            <a:r>
              <a:rPr lang="en-US" dirty="0"/>
              <a:t>2:4</a:t>
            </a:r>
          </a:p>
        </p:txBody>
      </p:sp>
      <p:sp>
        <p:nvSpPr>
          <p:cNvPr id="4" name="Title 3">
            <a:extLst>
              <a:ext uri="{FF2B5EF4-FFF2-40B4-BE49-F238E27FC236}">
                <a16:creationId xmlns:a16="http://schemas.microsoft.com/office/drawing/2014/main" id="{2E672C6C-9361-4663-B02D-AD0AD9578224}"/>
              </a:ext>
            </a:extLst>
          </p:cNvPr>
          <p:cNvSpPr>
            <a:spLocks noGrp="1"/>
          </p:cNvSpPr>
          <p:nvPr>
            <p:ph type="title"/>
          </p:nvPr>
        </p:nvSpPr>
        <p:spPr/>
        <p:txBody>
          <a:bodyPr/>
          <a:lstStyle/>
          <a:p>
            <a:r>
              <a:rPr lang="en-US" dirty="0"/>
              <a:t>He sits in the temple of God, setting himself forth as God</a:t>
            </a:r>
          </a:p>
        </p:txBody>
      </p:sp>
    </p:spTree>
    <p:extLst>
      <p:ext uri="{BB962C8B-B14F-4D97-AF65-F5344CB8AC3E}">
        <p14:creationId xmlns:p14="http://schemas.microsoft.com/office/powerpoint/2010/main" val="2818405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538" y="250825"/>
            <a:ext cx="7145337" cy="635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Illustration of Paul preaching to the Thessalonians</a:t>
            </a:r>
          </a:p>
        </p:txBody>
      </p:sp>
      <p:sp>
        <p:nvSpPr>
          <p:cNvPr id="4" name="Text Placeholder 3"/>
          <p:cNvSpPr>
            <a:spLocks noGrp="1"/>
          </p:cNvSpPr>
          <p:nvPr>
            <p:ph type="body" sz="quarter" idx="12"/>
          </p:nvPr>
        </p:nvSpPr>
        <p:spPr/>
        <p:txBody>
          <a:bodyPr/>
          <a:lstStyle/>
          <a:p>
            <a:r>
              <a:rPr lang="en-US" dirty="0"/>
              <a:t>2:5</a:t>
            </a:r>
          </a:p>
        </p:txBody>
      </p:sp>
      <p:sp>
        <p:nvSpPr>
          <p:cNvPr id="2" name="Title 1"/>
          <p:cNvSpPr>
            <a:spLocks noGrp="1"/>
          </p:cNvSpPr>
          <p:nvPr>
            <p:ph type="title"/>
          </p:nvPr>
        </p:nvSpPr>
        <p:spPr/>
        <p:txBody>
          <a:bodyPr/>
          <a:lstStyle/>
          <a:p>
            <a:r>
              <a:rPr lang="en-US" dirty="0"/>
              <a:t>Do you not remember that when I was with you I told you these things? </a:t>
            </a:r>
          </a:p>
        </p:txBody>
      </p:sp>
    </p:spTree>
    <p:extLst>
      <p:ext uri="{BB962C8B-B14F-4D97-AF65-F5344CB8AC3E}">
        <p14:creationId xmlns:p14="http://schemas.microsoft.com/office/powerpoint/2010/main" val="3498966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Street in the Roman forum at Thessalonica</a:t>
            </a:r>
          </a:p>
        </p:txBody>
      </p:sp>
      <p:sp>
        <p:nvSpPr>
          <p:cNvPr id="4" name="Text Placeholder 3"/>
          <p:cNvSpPr>
            <a:spLocks noGrp="1"/>
          </p:cNvSpPr>
          <p:nvPr>
            <p:ph type="body" sz="quarter" idx="12"/>
          </p:nvPr>
        </p:nvSpPr>
        <p:spPr/>
        <p:txBody>
          <a:bodyPr/>
          <a:lstStyle/>
          <a:p>
            <a:r>
              <a:rPr lang="en-US" dirty="0"/>
              <a:t>2:5</a:t>
            </a:r>
          </a:p>
        </p:txBody>
      </p:sp>
      <p:sp>
        <p:nvSpPr>
          <p:cNvPr id="2" name="Title 1"/>
          <p:cNvSpPr>
            <a:spLocks noGrp="1"/>
          </p:cNvSpPr>
          <p:nvPr>
            <p:ph type="title"/>
          </p:nvPr>
        </p:nvSpPr>
        <p:spPr/>
        <p:txBody>
          <a:bodyPr/>
          <a:lstStyle/>
          <a:p>
            <a:r>
              <a:rPr lang="en-US" dirty="0"/>
              <a:t>Do you not remember that when I was with you I told you these things? </a:t>
            </a:r>
          </a:p>
        </p:txBody>
      </p:sp>
      <p:pic>
        <p:nvPicPr>
          <p:cNvPr id="7" name="Picture 6" descr="A picture containing outdoor, building, train, track&#10;&#10;Description automatically generated">
            <a:extLst>
              <a:ext uri="{FF2B5EF4-FFF2-40B4-BE49-F238E27FC236}">
                <a16:creationId xmlns:a16="http://schemas.microsoft.com/office/drawing/2014/main" id="{F100A2E2-F137-CB4E-94EC-50EDF81CF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7632763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Shops in the Roman forum at Thessalonica</a:t>
            </a:r>
          </a:p>
        </p:txBody>
      </p:sp>
      <p:sp>
        <p:nvSpPr>
          <p:cNvPr id="4" name="Text Placeholder 3"/>
          <p:cNvSpPr>
            <a:spLocks noGrp="1"/>
          </p:cNvSpPr>
          <p:nvPr>
            <p:ph type="body" sz="quarter" idx="12"/>
          </p:nvPr>
        </p:nvSpPr>
        <p:spPr/>
        <p:txBody>
          <a:bodyPr/>
          <a:lstStyle/>
          <a:p>
            <a:r>
              <a:rPr lang="en-US" dirty="0"/>
              <a:t>2:5</a:t>
            </a:r>
          </a:p>
        </p:txBody>
      </p:sp>
      <p:sp>
        <p:nvSpPr>
          <p:cNvPr id="2" name="Title 1"/>
          <p:cNvSpPr>
            <a:spLocks noGrp="1"/>
          </p:cNvSpPr>
          <p:nvPr>
            <p:ph type="title"/>
          </p:nvPr>
        </p:nvSpPr>
        <p:spPr/>
        <p:txBody>
          <a:bodyPr/>
          <a:lstStyle/>
          <a:p>
            <a:r>
              <a:rPr lang="en-US" dirty="0"/>
              <a:t>Do you not remember that when I was with you I told you these things? </a:t>
            </a:r>
          </a:p>
        </p:txBody>
      </p:sp>
      <p:pic>
        <p:nvPicPr>
          <p:cNvPr id="6" name="Picture 5" descr="A close up of a brick building&#10;&#10;Description automatically generated">
            <a:extLst>
              <a:ext uri="{FF2B5EF4-FFF2-40B4-BE49-F238E27FC236}">
                <a16:creationId xmlns:a16="http://schemas.microsoft.com/office/drawing/2014/main" id="{5B5A85A8-D1D0-FB4B-B08D-5F5DFCF54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865757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France Museums\Arles Museum-pcb\Bronze statue of male captive, from Arles, late 1st c BC, tb091919098.jpg"/>
          <p:cNvPicPr>
            <a:picLocks noChangeAspect="1" noChangeArrowheads="1"/>
          </p:cNvPicPr>
          <p:nvPr/>
        </p:nvPicPr>
        <p:blipFill rotWithShape="1">
          <a:blip r:embed="rId3">
            <a:extLst>
              <a:ext uri="{28A0092B-C50C-407E-A947-70E740481C1C}">
                <a14:useLocalDpi xmlns:a14="http://schemas.microsoft.com/office/drawing/2010/main" val="0"/>
              </a:ext>
            </a:extLst>
          </a:blip>
          <a:srcRect t="2055" b="13992"/>
          <a:stretch/>
        </p:blipFill>
        <p:spPr bwMode="auto">
          <a:xfrm>
            <a:off x="2105025" y="1"/>
            <a:ext cx="4933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Bronze statue of a male captive, from Arles, late 1st century BC</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spTree>
    <p:extLst>
      <p:ext uri="{BB962C8B-B14F-4D97-AF65-F5344CB8AC3E}">
        <p14:creationId xmlns:p14="http://schemas.microsoft.com/office/powerpoint/2010/main" val="20126325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ritish Museum 2019-pcb\Greco-Roman\Terracotta relief of Roman soldier guards with captured Gaul, from Rome, ca AD 1-20, tb0930198456.jpg"/>
          <p:cNvPicPr>
            <a:picLocks noChangeAspect="1" noChangeArrowheads="1"/>
          </p:cNvPicPr>
          <p:nvPr/>
        </p:nvPicPr>
        <p:blipFill rotWithShape="1">
          <a:blip r:embed="rId3">
            <a:extLst>
              <a:ext uri="{28A0092B-C50C-407E-A947-70E740481C1C}">
                <a14:useLocalDpi xmlns:a14="http://schemas.microsoft.com/office/drawing/2010/main" val="0"/>
              </a:ext>
            </a:extLst>
          </a:blip>
          <a:srcRect t="19370" b="2426"/>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Relief of a Roman soldier guarding a captured Gaul, from Rome, circa AD 1–20</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spTree>
    <p:extLst>
      <p:ext uri="{BB962C8B-B14F-4D97-AF65-F5344CB8AC3E}">
        <p14:creationId xmlns:p14="http://schemas.microsoft.com/office/powerpoint/2010/main" val="3368244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292" y="369332"/>
            <a:ext cx="4135417" cy="6185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Bronze figurine of a captive Gaul, 2nd century AD</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spTree>
    <p:extLst>
      <p:ext uri="{BB962C8B-B14F-4D97-AF65-F5344CB8AC3E}">
        <p14:creationId xmlns:p14="http://schemas.microsoft.com/office/powerpoint/2010/main" val="386322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ox&#10;&#10;Description automatically generated">
            <a:extLst>
              <a:ext uri="{FF2B5EF4-FFF2-40B4-BE49-F238E27FC236}">
                <a16:creationId xmlns:a16="http://schemas.microsoft.com/office/drawing/2014/main" id="{3B8558BE-7D19-4B1B-8A99-57000D4B6F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7169" y="149888"/>
            <a:ext cx="6193690" cy="6478755"/>
          </a:xfrm>
          <a:prstGeom prst="rect">
            <a:avLst/>
          </a:prstGeom>
        </p:spPr>
      </p:pic>
      <p:sp>
        <p:nvSpPr>
          <p:cNvPr id="2" name="Text Placeholder 1"/>
          <p:cNvSpPr>
            <a:spLocks noGrp="1"/>
          </p:cNvSpPr>
          <p:nvPr>
            <p:ph type="body" sz="quarter" idx="10"/>
          </p:nvPr>
        </p:nvSpPr>
        <p:spPr/>
        <p:txBody>
          <a:bodyPr/>
          <a:lstStyle/>
          <a:p>
            <a:r>
              <a:rPr lang="en-US" dirty="0"/>
              <a:t>Relief of a triumph honoring Marcus Aurelius, AD 176–180</a:t>
            </a:r>
          </a:p>
        </p:txBody>
      </p:sp>
      <p:sp>
        <p:nvSpPr>
          <p:cNvPr id="8" name="Text Placeholder 2"/>
          <p:cNvSpPr>
            <a:spLocks noGrp="1"/>
          </p:cNvSpPr>
          <p:nvPr>
            <p:ph type="body" sz="quarter" idx="12"/>
          </p:nvPr>
        </p:nvSpPr>
        <p:spPr/>
        <p:txBody>
          <a:bodyPr/>
          <a:lstStyle/>
          <a:p>
            <a:r>
              <a:rPr lang="en-US" dirty="0"/>
              <a:t>2:1</a:t>
            </a:r>
          </a:p>
        </p:txBody>
      </p:sp>
      <p:sp>
        <p:nvSpPr>
          <p:cNvPr id="9" name="Title 3"/>
          <p:cNvSpPr>
            <a:spLocks noGrp="1"/>
          </p:cNvSpPr>
          <p:nvPr>
            <p:ph type="title"/>
          </p:nvPr>
        </p:nvSpPr>
        <p:spPr/>
        <p:txBody>
          <a:bodyPr/>
          <a:lstStyle/>
          <a:p>
            <a:r>
              <a:rPr lang="en-US" dirty="0"/>
              <a:t>Now concerning the coming of our Lord Jesus Christ and our gathering together to Him</a:t>
            </a:r>
          </a:p>
        </p:txBody>
      </p:sp>
    </p:spTree>
    <p:extLst>
      <p:ext uri="{BB962C8B-B14F-4D97-AF65-F5344CB8AC3E}">
        <p14:creationId xmlns:p14="http://schemas.microsoft.com/office/powerpoint/2010/main" val="29676879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Bowl with an Aramaic incantation and a demon, from Nippur, 6th–7th centuries AD</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pic>
        <p:nvPicPr>
          <p:cNvPr id="6" name="Picture 5" descr="A close up of a bowl&#10;&#10;Description automatically generated">
            <a:extLst>
              <a:ext uri="{FF2B5EF4-FFF2-40B4-BE49-F238E27FC236}">
                <a16:creationId xmlns:a16="http://schemas.microsoft.com/office/drawing/2014/main" id="{C572A170-0DFE-2D4B-B654-F63196B08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256" y="348616"/>
            <a:ext cx="6411487" cy="6171056"/>
          </a:xfrm>
          <a:prstGeom prst="rect">
            <a:avLst/>
          </a:prstGeom>
        </p:spPr>
      </p:pic>
    </p:spTree>
    <p:extLst>
      <p:ext uri="{BB962C8B-B14F-4D97-AF65-F5344CB8AC3E}">
        <p14:creationId xmlns:p14="http://schemas.microsoft.com/office/powerpoint/2010/main" val="1768825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Bowl with an Aramaic incantation and a demon, from Nippur, 6th–7th centuries AD</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pic>
        <p:nvPicPr>
          <p:cNvPr id="6" name="Picture 5" descr="A close up of a bowl&#10;&#10;Description automatically generated">
            <a:extLst>
              <a:ext uri="{FF2B5EF4-FFF2-40B4-BE49-F238E27FC236}">
                <a16:creationId xmlns:a16="http://schemas.microsoft.com/office/drawing/2014/main" id="{C572A170-0DFE-2D4B-B654-F63196B08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256" y="348616"/>
            <a:ext cx="6411487" cy="6171056"/>
          </a:xfrm>
          <a:prstGeom prst="rect">
            <a:avLst/>
          </a:prstGeom>
        </p:spPr>
      </p:pic>
      <p:sp>
        <p:nvSpPr>
          <p:cNvPr id="7" name="Freeform 6">
            <a:extLst>
              <a:ext uri="{FF2B5EF4-FFF2-40B4-BE49-F238E27FC236}">
                <a16:creationId xmlns:a16="http://schemas.microsoft.com/office/drawing/2014/main" id="{D17B0D84-0C4D-E249-AFA2-782BE15EDBB8}"/>
              </a:ext>
            </a:extLst>
          </p:cNvPr>
          <p:cNvSpPr/>
          <p:nvPr/>
        </p:nvSpPr>
        <p:spPr>
          <a:xfrm>
            <a:off x="2862470" y="1975899"/>
            <a:ext cx="3267986" cy="3343524"/>
          </a:xfrm>
          <a:custGeom>
            <a:avLst/>
            <a:gdLst>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3017520 w 3267986"/>
              <a:gd name="connsiteY58" fmla="*/ 604299 h 3343524"/>
              <a:gd name="connsiteX59" fmla="*/ 3017520 w 3267986"/>
              <a:gd name="connsiteY59" fmla="*/ 6042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60" fmla="*/ 3017520 w 3267986"/>
              <a:gd name="connsiteY60" fmla="*/ 6042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60" fmla="*/ 2943701 w 3267986"/>
              <a:gd name="connsiteY60" fmla="*/ 659068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60" fmla="*/ 3124676 w 3267986"/>
              <a:gd name="connsiteY60" fmla="*/ 8328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60" fmla="*/ 3124676 w 3267986"/>
              <a:gd name="connsiteY60" fmla="*/ 8328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60" fmla="*/ 3108007 w 3267986"/>
              <a:gd name="connsiteY60" fmla="*/ 782893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017520 w 3267986"/>
              <a:gd name="connsiteY59" fmla="*/ 6042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 name="connsiteX0" fmla="*/ 3093057 w 3267986"/>
              <a:gd name="connsiteY0" fmla="*/ 1093304 h 3343524"/>
              <a:gd name="connsiteX1" fmla="*/ 3013544 w 3267986"/>
              <a:gd name="connsiteY1" fmla="*/ 1164866 h 3343524"/>
              <a:gd name="connsiteX2" fmla="*/ 2993666 w 3267986"/>
              <a:gd name="connsiteY2" fmla="*/ 1172818 h 3343524"/>
              <a:gd name="connsiteX3" fmla="*/ 3057276 w 3267986"/>
              <a:gd name="connsiteY3" fmla="*/ 1311965 h 3343524"/>
              <a:gd name="connsiteX4" fmla="*/ 3112935 w 3267986"/>
              <a:gd name="connsiteY4" fmla="*/ 1554480 h 3343524"/>
              <a:gd name="connsiteX5" fmla="*/ 3136789 w 3267986"/>
              <a:gd name="connsiteY5" fmla="*/ 1765190 h 3343524"/>
              <a:gd name="connsiteX6" fmla="*/ 3101008 w 3267986"/>
              <a:gd name="connsiteY6" fmla="*/ 2003729 h 3343524"/>
              <a:gd name="connsiteX7" fmla="*/ 3021495 w 3267986"/>
              <a:gd name="connsiteY7" fmla="*/ 2238292 h 3343524"/>
              <a:gd name="connsiteX8" fmla="*/ 2898250 w 3267986"/>
              <a:gd name="connsiteY8" fmla="*/ 2528515 h 3343524"/>
              <a:gd name="connsiteX9" fmla="*/ 2679589 w 3267986"/>
              <a:gd name="connsiteY9" fmla="*/ 2794884 h 3343524"/>
              <a:gd name="connsiteX10" fmla="*/ 2425147 w 3267986"/>
              <a:gd name="connsiteY10" fmla="*/ 2993666 h 3343524"/>
              <a:gd name="connsiteX11" fmla="*/ 2122998 w 3267986"/>
              <a:gd name="connsiteY11" fmla="*/ 3112936 h 3343524"/>
              <a:gd name="connsiteX12" fmla="*/ 1781092 w 3267986"/>
              <a:gd name="connsiteY12" fmla="*/ 3212327 h 3343524"/>
              <a:gd name="connsiteX13" fmla="*/ 1443161 w 3267986"/>
              <a:gd name="connsiteY13" fmla="*/ 3212327 h 3343524"/>
              <a:gd name="connsiteX14" fmla="*/ 1041620 w 3267986"/>
              <a:gd name="connsiteY14" fmla="*/ 3108960 h 3343524"/>
              <a:gd name="connsiteX15" fmla="*/ 807057 w 3267986"/>
              <a:gd name="connsiteY15" fmla="*/ 2965837 h 3343524"/>
              <a:gd name="connsiteX16" fmla="*/ 540688 w 3267986"/>
              <a:gd name="connsiteY16" fmla="*/ 2731273 h 3343524"/>
              <a:gd name="connsiteX17" fmla="*/ 365760 w 3267986"/>
              <a:gd name="connsiteY17" fmla="*/ 2480807 h 3343524"/>
              <a:gd name="connsiteX18" fmla="*/ 226612 w 3267986"/>
              <a:gd name="connsiteY18" fmla="*/ 2142877 h 3343524"/>
              <a:gd name="connsiteX19" fmla="*/ 159026 w 3267986"/>
              <a:gd name="connsiteY19" fmla="*/ 1745311 h 3343524"/>
              <a:gd name="connsiteX20" fmla="*/ 198782 w 3267986"/>
              <a:gd name="connsiteY20" fmla="*/ 1339795 h 3343524"/>
              <a:gd name="connsiteX21" fmla="*/ 349857 w 3267986"/>
              <a:gd name="connsiteY21" fmla="*/ 981986 h 3343524"/>
              <a:gd name="connsiteX22" fmla="*/ 620201 w 3267986"/>
              <a:gd name="connsiteY22" fmla="*/ 667910 h 3343524"/>
              <a:gd name="connsiteX23" fmla="*/ 942229 w 3267986"/>
              <a:gd name="connsiteY23" fmla="*/ 401541 h 3343524"/>
              <a:gd name="connsiteX24" fmla="*/ 1292087 w 3267986"/>
              <a:gd name="connsiteY24" fmla="*/ 270344 h 3343524"/>
              <a:gd name="connsiteX25" fmla="*/ 1689652 w 3267986"/>
              <a:gd name="connsiteY25" fmla="*/ 206734 h 3343524"/>
              <a:gd name="connsiteX26" fmla="*/ 1959996 w 3267986"/>
              <a:gd name="connsiteY26" fmla="*/ 210710 h 3343524"/>
              <a:gd name="connsiteX27" fmla="*/ 2357561 w 3267986"/>
              <a:gd name="connsiteY27" fmla="*/ 326004 h 3343524"/>
              <a:gd name="connsiteX28" fmla="*/ 2763078 w 3267986"/>
              <a:gd name="connsiteY28" fmla="*/ 616226 h 3343524"/>
              <a:gd name="connsiteX29" fmla="*/ 3069203 w 3267986"/>
              <a:gd name="connsiteY29" fmla="*/ 1017767 h 3343524"/>
              <a:gd name="connsiteX30" fmla="*/ 3212327 w 3267986"/>
              <a:gd name="connsiteY30" fmla="*/ 1311965 h 3343524"/>
              <a:gd name="connsiteX31" fmla="*/ 3267986 w 3267986"/>
              <a:gd name="connsiteY31" fmla="*/ 1689652 h 3343524"/>
              <a:gd name="connsiteX32" fmla="*/ 3192448 w 3267986"/>
              <a:gd name="connsiteY32" fmla="*/ 2146852 h 3343524"/>
              <a:gd name="connsiteX33" fmla="*/ 3041373 w 3267986"/>
              <a:gd name="connsiteY33" fmla="*/ 2512612 h 3343524"/>
              <a:gd name="connsiteX34" fmla="*/ 2798859 w 3267986"/>
              <a:gd name="connsiteY34" fmla="*/ 2866445 h 3343524"/>
              <a:gd name="connsiteX35" fmla="*/ 2512612 w 3267986"/>
              <a:gd name="connsiteY35" fmla="*/ 3085106 h 3343524"/>
              <a:gd name="connsiteX36" fmla="*/ 2158779 w 3267986"/>
              <a:gd name="connsiteY36" fmla="*/ 3264011 h 3343524"/>
              <a:gd name="connsiteX37" fmla="*/ 1681700 w 3267986"/>
              <a:gd name="connsiteY37" fmla="*/ 3343524 h 3343524"/>
              <a:gd name="connsiteX38" fmla="*/ 1176793 w 3267986"/>
              <a:gd name="connsiteY38" fmla="*/ 3279913 h 3343524"/>
              <a:gd name="connsiteX39" fmla="*/ 942229 w 3267986"/>
              <a:gd name="connsiteY39" fmla="*/ 3196424 h 3343524"/>
              <a:gd name="connsiteX40" fmla="*/ 731520 w 3267986"/>
              <a:gd name="connsiteY40" fmla="*/ 3081131 h 3343524"/>
              <a:gd name="connsiteX41" fmla="*/ 504907 w 3267986"/>
              <a:gd name="connsiteY41" fmla="*/ 2886324 h 3343524"/>
              <a:gd name="connsiteX42" fmla="*/ 349857 w 3267986"/>
              <a:gd name="connsiteY42" fmla="*/ 2719346 h 3343524"/>
              <a:gd name="connsiteX43" fmla="*/ 198782 w 3267986"/>
              <a:gd name="connsiteY43" fmla="*/ 2504661 h 3343524"/>
              <a:gd name="connsiteX44" fmla="*/ 79513 w 3267986"/>
              <a:gd name="connsiteY44" fmla="*/ 2266122 h 3343524"/>
              <a:gd name="connsiteX45" fmla="*/ 19878 w 3267986"/>
              <a:gd name="connsiteY45" fmla="*/ 2055412 h 3343524"/>
              <a:gd name="connsiteX46" fmla="*/ 0 w 3267986"/>
              <a:gd name="connsiteY46" fmla="*/ 1761214 h 3343524"/>
              <a:gd name="connsiteX47" fmla="*/ 23853 w 3267986"/>
              <a:gd name="connsiteY47" fmla="*/ 1463040 h 3343524"/>
              <a:gd name="connsiteX48" fmla="*/ 59634 w 3267986"/>
              <a:gd name="connsiteY48" fmla="*/ 1204623 h 3343524"/>
              <a:gd name="connsiteX49" fmla="*/ 166977 w 3267986"/>
              <a:gd name="connsiteY49" fmla="*/ 922351 h 3343524"/>
              <a:gd name="connsiteX50" fmla="*/ 333954 w 3267986"/>
              <a:gd name="connsiteY50" fmla="*/ 675861 h 3343524"/>
              <a:gd name="connsiteX51" fmla="*/ 564542 w 3267986"/>
              <a:gd name="connsiteY51" fmla="*/ 441298 h 3343524"/>
              <a:gd name="connsiteX52" fmla="*/ 866692 w 3267986"/>
              <a:gd name="connsiteY52" fmla="*/ 266369 h 3343524"/>
              <a:gd name="connsiteX53" fmla="*/ 1256306 w 3267986"/>
              <a:gd name="connsiteY53" fmla="*/ 83489 h 3343524"/>
              <a:gd name="connsiteX54" fmla="*/ 1554480 w 3267986"/>
              <a:gd name="connsiteY54" fmla="*/ 0 h 3343524"/>
              <a:gd name="connsiteX55" fmla="*/ 1975899 w 3267986"/>
              <a:gd name="connsiteY55" fmla="*/ 3976 h 3343524"/>
              <a:gd name="connsiteX56" fmla="*/ 2293951 w 3267986"/>
              <a:gd name="connsiteY56" fmla="*/ 103367 h 3343524"/>
              <a:gd name="connsiteX57" fmla="*/ 2743200 w 3267986"/>
              <a:gd name="connsiteY57" fmla="*/ 322028 h 3343524"/>
              <a:gd name="connsiteX58" fmla="*/ 2964449 w 3267986"/>
              <a:gd name="connsiteY58" fmla="*/ 557751 h 3343524"/>
              <a:gd name="connsiteX59" fmla="*/ 3138964 w 3267986"/>
              <a:gd name="connsiteY59" fmla="*/ 947199 h 334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67986" h="3343524">
                <a:moveTo>
                  <a:pt x="3093057" y="1093304"/>
                </a:moveTo>
                <a:lnTo>
                  <a:pt x="3013544" y="1164866"/>
                </a:lnTo>
                <a:lnTo>
                  <a:pt x="2993666" y="1172818"/>
                </a:lnTo>
                <a:lnTo>
                  <a:pt x="3057276" y="1311965"/>
                </a:lnTo>
                <a:lnTo>
                  <a:pt x="3112935" y="1554480"/>
                </a:lnTo>
                <a:lnTo>
                  <a:pt x="3136789" y="1765190"/>
                </a:lnTo>
                <a:lnTo>
                  <a:pt x="3101008" y="2003729"/>
                </a:lnTo>
                <a:lnTo>
                  <a:pt x="3021495" y="2238292"/>
                </a:lnTo>
                <a:lnTo>
                  <a:pt x="2898250" y="2528515"/>
                </a:lnTo>
                <a:lnTo>
                  <a:pt x="2679589" y="2794884"/>
                </a:lnTo>
                <a:lnTo>
                  <a:pt x="2425147" y="2993666"/>
                </a:lnTo>
                <a:lnTo>
                  <a:pt x="2122998" y="3112936"/>
                </a:lnTo>
                <a:lnTo>
                  <a:pt x="1781092" y="3212327"/>
                </a:lnTo>
                <a:lnTo>
                  <a:pt x="1443161" y="3212327"/>
                </a:lnTo>
                <a:lnTo>
                  <a:pt x="1041620" y="3108960"/>
                </a:lnTo>
                <a:lnTo>
                  <a:pt x="807057" y="2965837"/>
                </a:lnTo>
                <a:lnTo>
                  <a:pt x="540688" y="2731273"/>
                </a:lnTo>
                <a:lnTo>
                  <a:pt x="365760" y="2480807"/>
                </a:lnTo>
                <a:lnTo>
                  <a:pt x="226612" y="2142877"/>
                </a:lnTo>
                <a:lnTo>
                  <a:pt x="159026" y="1745311"/>
                </a:lnTo>
                <a:lnTo>
                  <a:pt x="198782" y="1339795"/>
                </a:lnTo>
                <a:lnTo>
                  <a:pt x="349857" y="981986"/>
                </a:lnTo>
                <a:lnTo>
                  <a:pt x="620201" y="667910"/>
                </a:lnTo>
                <a:lnTo>
                  <a:pt x="942229" y="401541"/>
                </a:lnTo>
                <a:lnTo>
                  <a:pt x="1292087" y="270344"/>
                </a:lnTo>
                <a:lnTo>
                  <a:pt x="1689652" y="206734"/>
                </a:lnTo>
                <a:lnTo>
                  <a:pt x="1959996" y="210710"/>
                </a:lnTo>
                <a:lnTo>
                  <a:pt x="2357561" y="326004"/>
                </a:lnTo>
                <a:lnTo>
                  <a:pt x="2763078" y="616226"/>
                </a:lnTo>
                <a:cubicBezTo>
                  <a:pt x="2948464" y="785792"/>
                  <a:pt x="3017168" y="933926"/>
                  <a:pt x="3069203" y="1017767"/>
                </a:cubicBezTo>
                <a:lnTo>
                  <a:pt x="3212327" y="1311965"/>
                </a:lnTo>
                <a:lnTo>
                  <a:pt x="3267986" y="1689652"/>
                </a:lnTo>
                <a:lnTo>
                  <a:pt x="3192448" y="2146852"/>
                </a:lnTo>
                <a:lnTo>
                  <a:pt x="3041373" y="2512612"/>
                </a:lnTo>
                <a:lnTo>
                  <a:pt x="2798859" y="2866445"/>
                </a:lnTo>
                <a:lnTo>
                  <a:pt x="2512612" y="3085106"/>
                </a:lnTo>
                <a:lnTo>
                  <a:pt x="2158779" y="3264011"/>
                </a:lnTo>
                <a:lnTo>
                  <a:pt x="1681700" y="3343524"/>
                </a:lnTo>
                <a:lnTo>
                  <a:pt x="1176793" y="3279913"/>
                </a:lnTo>
                <a:lnTo>
                  <a:pt x="942229" y="3196424"/>
                </a:lnTo>
                <a:lnTo>
                  <a:pt x="731520" y="3081131"/>
                </a:lnTo>
                <a:lnTo>
                  <a:pt x="504907" y="2886324"/>
                </a:lnTo>
                <a:lnTo>
                  <a:pt x="349857" y="2719346"/>
                </a:lnTo>
                <a:lnTo>
                  <a:pt x="198782" y="2504661"/>
                </a:lnTo>
                <a:lnTo>
                  <a:pt x="79513" y="2266122"/>
                </a:lnTo>
                <a:lnTo>
                  <a:pt x="19878" y="2055412"/>
                </a:lnTo>
                <a:lnTo>
                  <a:pt x="0" y="1761214"/>
                </a:lnTo>
                <a:lnTo>
                  <a:pt x="23853" y="1463040"/>
                </a:lnTo>
                <a:lnTo>
                  <a:pt x="59634" y="1204623"/>
                </a:lnTo>
                <a:lnTo>
                  <a:pt x="166977" y="922351"/>
                </a:lnTo>
                <a:lnTo>
                  <a:pt x="333954" y="675861"/>
                </a:lnTo>
                <a:lnTo>
                  <a:pt x="564542" y="441298"/>
                </a:lnTo>
                <a:lnTo>
                  <a:pt x="866692" y="266369"/>
                </a:lnTo>
                <a:lnTo>
                  <a:pt x="1256306" y="83489"/>
                </a:lnTo>
                <a:lnTo>
                  <a:pt x="1554480" y="0"/>
                </a:lnTo>
                <a:lnTo>
                  <a:pt x="1975899" y="3976"/>
                </a:lnTo>
                <a:lnTo>
                  <a:pt x="2293951" y="103367"/>
                </a:lnTo>
                <a:lnTo>
                  <a:pt x="2743200" y="322028"/>
                </a:lnTo>
                <a:cubicBezTo>
                  <a:pt x="2854950" y="397759"/>
                  <a:pt x="2884595" y="463779"/>
                  <a:pt x="2964449" y="557751"/>
                </a:cubicBezTo>
                <a:cubicBezTo>
                  <a:pt x="3046433" y="654230"/>
                  <a:pt x="3080792" y="817383"/>
                  <a:pt x="3138964" y="947199"/>
                </a:cubicBezTo>
              </a:path>
            </a:pathLst>
          </a:custGeom>
          <a:solidFill>
            <a:srgbClr val="FEFF00">
              <a:alpha val="25000"/>
            </a:srgbClr>
          </a:solidFill>
          <a:ln w="2540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Freeform 7">
            <a:extLst>
              <a:ext uri="{FF2B5EF4-FFF2-40B4-BE49-F238E27FC236}">
                <a16:creationId xmlns:a16="http://schemas.microsoft.com/office/drawing/2014/main" id="{4C7020EF-928D-8241-ADB4-BF85F0B8AC82}"/>
              </a:ext>
            </a:extLst>
          </p:cNvPr>
          <p:cNvSpPr/>
          <p:nvPr/>
        </p:nvSpPr>
        <p:spPr>
          <a:xfrm>
            <a:off x="2516588" y="1570383"/>
            <a:ext cx="3216302" cy="2027582"/>
          </a:xfrm>
          <a:custGeom>
            <a:avLst/>
            <a:gdLst>
              <a:gd name="connsiteX0" fmla="*/ 3216302 w 3216302"/>
              <a:gd name="connsiteY0" fmla="*/ 572494 h 2027582"/>
              <a:gd name="connsiteX1" fmla="*/ 2862469 w 3216302"/>
              <a:gd name="connsiteY1" fmla="*/ 365760 h 2027582"/>
              <a:gd name="connsiteX2" fmla="*/ 2389367 w 3216302"/>
              <a:gd name="connsiteY2" fmla="*/ 222636 h 2027582"/>
              <a:gd name="connsiteX3" fmla="*/ 2107095 w 3216302"/>
              <a:gd name="connsiteY3" fmla="*/ 194807 h 2027582"/>
              <a:gd name="connsiteX4" fmla="*/ 1721457 w 3216302"/>
              <a:gd name="connsiteY4" fmla="*/ 250466 h 2027582"/>
              <a:gd name="connsiteX5" fmla="*/ 1355697 w 3216302"/>
              <a:gd name="connsiteY5" fmla="*/ 377687 h 2027582"/>
              <a:gd name="connsiteX6" fmla="*/ 974035 w 3216302"/>
              <a:gd name="connsiteY6" fmla="*/ 576469 h 2027582"/>
              <a:gd name="connsiteX7" fmla="*/ 648031 w 3216302"/>
              <a:gd name="connsiteY7" fmla="*/ 834887 h 2027582"/>
              <a:gd name="connsiteX8" fmla="*/ 413468 w 3216302"/>
              <a:gd name="connsiteY8" fmla="*/ 1141012 h 2027582"/>
              <a:gd name="connsiteX9" fmla="*/ 266369 w 3216302"/>
              <a:gd name="connsiteY9" fmla="*/ 1443161 h 2027582"/>
              <a:gd name="connsiteX10" fmla="*/ 174929 w 3216302"/>
              <a:gd name="connsiteY10" fmla="*/ 1765189 h 2027582"/>
              <a:gd name="connsiteX11" fmla="*/ 147099 w 3216302"/>
              <a:gd name="connsiteY11" fmla="*/ 2015655 h 2027582"/>
              <a:gd name="connsiteX12" fmla="*/ 0 w 3216302"/>
              <a:gd name="connsiteY12" fmla="*/ 2027582 h 2027582"/>
              <a:gd name="connsiteX13" fmla="*/ 39756 w 3216302"/>
              <a:gd name="connsiteY13" fmla="*/ 1693627 h 2027582"/>
              <a:gd name="connsiteX14" fmla="*/ 174929 w 3216302"/>
              <a:gd name="connsiteY14" fmla="*/ 1248354 h 2027582"/>
              <a:gd name="connsiteX15" fmla="*/ 361784 w 3216302"/>
              <a:gd name="connsiteY15" fmla="*/ 894521 h 2027582"/>
              <a:gd name="connsiteX16" fmla="*/ 652007 w 3216302"/>
              <a:gd name="connsiteY16" fmla="*/ 588396 h 2027582"/>
              <a:gd name="connsiteX17" fmla="*/ 950181 w 3216302"/>
              <a:gd name="connsiteY17" fmla="*/ 385638 h 2027582"/>
              <a:gd name="connsiteX18" fmla="*/ 1371600 w 3216302"/>
              <a:gd name="connsiteY18" fmla="*/ 166977 h 2027582"/>
              <a:gd name="connsiteX19" fmla="*/ 1685676 w 3216302"/>
              <a:gd name="connsiteY19" fmla="*/ 59634 h 2027582"/>
              <a:gd name="connsiteX20" fmla="*/ 2122998 w 3216302"/>
              <a:gd name="connsiteY20" fmla="*/ 0 h 2027582"/>
              <a:gd name="connsiteX21" fmla="*/ 2476831 w 3216302"/>
              <a:gd name="connsiteY21" fmla="*/ 19878 h 2027582"/>
              <a:gd name="connsiteX22" fmla="*/ 2743200 w 3216302"/>
              <a:gd name="connsiteY22" fmla="*/ 107342 h 2027582"/>
              <a:gd name="connsiteX23" fmla="*/ 3176546 w 3216302"/>
              <a:gd name="connsiteY23" fmla="*/ 318052 h 20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16302" h="2027582">
                <a:moveTo>
                  <a:pt x="3216302" y="572494"/>
                </a:moveTo>
                <a:lnTo>
                  <a:pt x="2862469" y="365760"/>
                </a:lnTo>
                <a:lnTo>
                  <a:pt x="2389367" y="222636"/>
                </a:lnTo>
                <a:lnTo>
                  <a:pt x="2107095" y="194807"/>
                </a:lnTo>
                <a:lnTo>
                  <a:pt x="1721457" y="250466"/>
                </a:lnTo>
                <a:lnTo>
                  <a:pt x="1355697" y="377687"/>
                </a:lnTo>
                <a:lnTo>
                  <a:pt x="974035" y="576469"/>
                </a:lnTo>
                <a:lnTo>
                  <a:pt x="648031" y="834887"/>
                </a:lnTo>
                <a:lnTo>
                  <a:pt x="413468" y="1141012"/>
                </a:lnTo>
                <a:lnTo>
                  <a:pt x="266369" y="1443161"/>
                </a:lnTo>
                <a:lnTo>
                  <a:pt x="174929" y="1765189"/>
                </a:lnTo>
                <a:lnTo>
                  <a:pt x="147099" y="2015655"/>
                </a:lnTo>
                <a:lnTo>
                  <a:pt x="0" y="2027582"/>
                </a:lnTo>
                <a:lnTo>
                  <a:pt x="39756" y="1693627"/>
                </a:lnTo>
                <a:lnTo>
                  <a:pt x="174929" y="1248354"/>
                </a:lnTo>
                <a:lnTo>
                  <a:pt x="361784" y="894521"/>
                </a:lnTo>
                <a:lnTo>
                  <a:pt x="652007" y="588396"/>
                </a:lnTo>
                <a:lnTo>
                  <a:pt x="950181" y="385638"/>
                </a:lnTo>
                <a:lnTo>
                  <a:pt x="1371600" y="166977"/>
                </a:lnTo>
                <a:lnTo>
                  <a:pt x="1685676" y="59634"/>
                </a:lnTo>
                <a:lnTo>
                  <a:pt x="2122998" y="0"/>
                </a:lnTo>
                <a:lnTo>
                  <a:pt x="2476831" y="19878"/>
                </a:lnTo>
                <a:lnTo>
                  <a:pt x="2743200" y="107342"/>
                </a:lnTo>
                <a:lnTo>
                  <a:pt x="3176546" y="318052"/>
                </a:lnTo>
              </a:path>
            </a:pathLst>
          </a:custGeom>
          <a:solidFill>
            <a:srgbClr val="FEFF00">
              <a:alpha val="25000"/>
            </a:srgbClr>
          </a:solidFill>
          <a:ln w="2540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Freeform 8">
            <a:extLst>
              <a:ext uri="{FF2B5EF4-FFF2-40B4-BE49-F238E27FC236}">
                <a16:creationId xmlns:a16="http://schemas.microsoft.com/office/drawing/2014/main" id="{16DEEC6D-3FC9-CB41-A501-1F67DF7BC98D}"/>
              </a:ext>
            </a:extLst>
          </p:cNvPr>
          <p:cNvSpPr/>
          <p:nvPr/>
        </p:nvSpPr>
        <p:spPr>
          <a:xfrm>
            <a:off x="2333708" y="1224465"/>
            <a:ext cx="3271962" cy="1804981"/>
          </a:xfrm>
          <a:custGeom>
            <a:avLst/>
            <a:gdLst>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44379 w 3271962"/>
              <a:gd name="connsiteY20" fmla="*/ 433346 h 1793019"/>
              <a:gd name="connsiteX21" fmla="*/ 1566407 w 3271962"/>
              <a:gd name="connsiteY21" fmla="*/ 294198 h 1793019"/>
              <a:gd name="connsiteX22" fmla="*/ 1804946 w 3271962"/>
              <a:gd name="connsiteY22" fmla="*/ 226612 h 1793019"/>
              <a:gd name="connsiteX23" fmla="*/ 2031558 w 3271962"/>
              <a:gd name="connsiteY23" fmla="*/ 190831 h 1793019"/>
              <a:gd name="connsiteX24" fmla="*/ 2321781 w 3271962"/>
              <a:gd name="connsiteY24" fmla="*/ 155050 h 1793019"/>
              <a:gd name="connsiteX25" fmla="*/ 2584174 w 3271962"/>
              <a:gd name="connsiteY25" fmla="*/ 163002 h 1793019"/>
              <a:gd name="connsiteX26" fmla="*/ 2945958 w 3271962"/>
              <a:gd name="connsiteY26" fmla="*/ 254442 h 1793019"/>
              <a:gd name="connsiteX27" fmla="*/ 3180522 w 3271962"/>
              <a:gd name="connsiteY27"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44379 w 3271962"/>
              <a:gd name="connsiteY20" fmla="*/ 433346 h 1793019"/>
              <a:gd name="connsiteX21" fmla="*/ 1566407 w 3271962"/>
              <a:gd name="connsiteY21" fmla="*/ 294198 h 1793019"/>
              <a:gd name="connsiteX22" fmla="*/ 1804946 w 3271962"/>
              <a:gd name="connsiteY22" fmla="*/ 226612 h 1793019"/>
              <a:gd name="connsiteX23" fmla="*/ 2031558 w 3271962"/>
              <a:gd name="connsiteY23" fmla="*/ 190831 h 1793019"/>
              <a:gd name="connsiteX24" fmla="*/ 2321781 w 3271962"/>
              <a:gd name="connsiteY24" fmla="*/ 155050 h 1793019"/>
              <a:gd name="connsiteX25" fmla="*/ 2584174 w 3271962"/>
              <a:gd name="connsiteY25" fmla="*/ 163002 h 1793019"/>
              <a:gd name="connsiteX26" fmla="*/ 3180522 w 3271962"/>
              <a:gd name="connsiteY26"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44379 w 3271962"/>
              <a:gd name="connsiteY20" fmla="*/ 433346 h 1793019"/>
              <a:gd name="connsiteX21" fmla="*/ 1566407 w 3271962"/>
              <a:gd name="connsiteY21" fmla="*/ 294198 h 1793019"/>
              <a:gd name="connsiteX22" fmla="*/ 1804946 w 3271962"/>
              <a:gd name="connsiteY22" fmla="*/ 226612 h 1793019"/>
              <a:gd name="connsiteX23" fmla="*/ 2321781 w 3271962"/>
              <a:gd name="connsiteY23" fmla="*/ 155050 h 1793019"/>
              <a:gd name="connsiteX24" fmla="*/ 2584174 w 3271962"/>
              <a:gd name="connsiteY24" fmla="*/ 163002 h 1793019"/>
              <a:gd name="connsiteX25" fmla="*/ 3180522 w 3271962"/>
              <a:gd name="connsiteY25"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44379 w 3271962"/>
              <a:gd name="connsiteY20" fmla="*/ 433346 h 1793019"/>
              <a:gd name="connsiteX21" fmla="*/ 1566407 w 3271962"/>
              <a:gd name="connsiteY21" fmla="*/ 294198 h 1793019"/>
              <a:gd name="connsiteX22" fmla="*/ 2321781 w 3271962"/>
              <a:gd name="connsiteY22" fmla="*/ 155050 h 1793019"/>
              <a:gd name="connsiteX23" fmla="*/ 2584174 w 3271962"/>
              <a:gd name="connsiteY23" fmla="*/ 163002 h 1793019"/>
              <a:gd name="connsiteX24" fmla="*/ 3180522 w 3271962"/>
              <a:gd name="connsiteY24"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44379 w 3271962"/>
              <a:gd name="connsiteY20" fmla="*/ 433346 h 1793019"/>
              <a:gd name="connsiteX21" fmla="*/ 1566407 w 3271962"/>
              <a:gd name="connsiteY21" fmla="*/ 294198 h 1793019"/>
              <a:gd name="connsiteX22" fmla="*/ 2584174 w 3271962"/>
              <a:gd name="connsiteY22" fmla="*/ 163002 h 1793019"/>
              <a:gd name="connsiteX23" fmla="*/ 3180522 w 3271962"/>
              <a:gd name="connsiteY23"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19117 w 3271962"/>
              <a:gd name="connsiteY20" fmla="*/ 439972 h 1793019"/>
              <a:gd name="connsiteX21" fmla="*/ 1244379 w 3271962"/>
              <a:gd name="connsiteY21" fmla="*/ 433346 h 1793019"/>
              <a:gd name="connsiteX22" fmla="*/ 1566407 w 3271962"/>
              <a:gd name="connsiteY22" fmla="*/ 294198 h 1793019"/>
              <a:gd name="connsiteX23" fmla="*/ 2584174 w 3271962"/>
              <a:gd name="connsiteY23" fmla="*/ 163002 h 1793019"/>
              <a:gd name="connsiteX24" fmla="*/ 3180522 w 3271962"/>
              <a:gd name="connsiteY24"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219117 w 3271962"/>
              <a:gd name="connsiteY20" fmla="*/ 439972 h 1793019"/>
              <a:gd name="connsiteX21" fmla="*/ 1566407 w 3271962"/>
              <a:gd name="connsiteY21" fmla="*/ 294198 h 1793019"/>
              <a:gd name="connsiteX22" fmla="*/ 2584174 w 3271962"/>
              <a:gd name="connsiteY22" fmla="*/ 163002 h 1793019"/>
              <a:gd name="connsiteX23" fmla="*/ 3180522 w 3271962"/>
              <a:gd name="connsiteY23"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457200 w 3271962"/>
              <a:gd name="connsiteY17" fmla="*/ 1061499 h 1793019"/>
              <a:gd name="connsiteX18" fmla="*/ 687788 w 3271962"/>
              <a:gd name="connsiteY18" fmla="*/ 822960 h 1793019"/>
              <a:gd name="connsiteX19" fmla="*/ 918375 w 3271962"/>
              <a:gd name="connsiteY19" fmla="*/ 624177 h 1793019"/>
              <a:gd name="connsiteX20" fmla="*/ 1566407 w 3271962"/>
              <a:gd name="connsiteY20" fmla="*/ 294198 h 1793019"/>
              <a:gd name="connsiteX21" fmla="*/ 2584174 w 3271962"/>
              <a:gd name="connsiteY21" fmla="*/ 163002 h 1793019"/>
              <a:gd name="connsiteX22" fmla="*/ 3180522 w 3271962"/>
              <a:gd name="connsiteY22"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687788 w 3271962"/>
              <a:gd name="connsiteY17" fmla="*/ 822960 h 1793019"/>
              <a:gd name="connsiteX18" fmla="*/ 918375 w 3271962"/>
              <a:gd name="connsiteY18" fmla="*/ 624177 h 1793019"/>
              <a:gd name="connsiteX19" fmla="*/ 1566407 w 3271962"/>
              <a:gd name="connsiteY19" fmla="*/ 294198 h 1793019"/>
              <a:gd name="connsiteX20" fmla="*/ 2584174 w 3271962"/>
              <a:gd name="connsiteY20" fmla="*/ 163002 h 1793019"/>
              <a:gd name="connsiteX21" fmla="*/ 3180522 w 3271962"/>
              <a:gd name="connsiteY21"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687788 w 3271962"/>
              <a:gd name="connsiteY17" fmla="*/ 822960 h 1793019"/>
              <a:gd name="connsiteX18" fmla="*/ 690480 w 3271962"/>
              <a:gd name="connsiteY18" fmla="*/ 801922 h 1793019"/>
              <a:gd name="connsiteX19" fmla="*/ 918375 w 3271962"/>
              <a:gd name="connsiteY19" fmla="*/ 624177 h 1793019"/>
              <a:gd name="connsiteX20" fmla="*/ 1566407 w 3271962"/>
              <a:gd name="connsiteY20" fmla="*/ 294198 h 1793019"/>
              <a:gd name="connsiteX21" fmla="*/ 2584174 w 3271962"/>
              <a:gd name="connsiteY21" fmla="*/ 163002 h 1793019"/>
              <a:gd name="connsiteX22" fmla="*/ 3180522 w 3271962"/>
              <a:gd name="connsiteY22"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687788 w 3271962"/>
              <a:gd name="connsiteY17" fmla="*/ 822960 h 1793019"/>
              <a:gd name="connsiteX18" fmla="*/ 918375 w 3271962"/>
              <a:gd name="connsiteY18" fmla="*/ 624177 h 1793019"/>
              <a:gd name="connsiteX19" fmla="*/ 1566407 w 3271962"/>
              <a:gd name="connsiteY19" fmla="*/ 294198 h 1793019"/>
              <a:gd name="connsiteX20" fmla="*/ 2584174 w 3271962"/>
              <a:gd name="connsiteY20" fmla="*/ 163002 h 1793019"/>
              <a:gd name="connsiteX21" fmla="*/ 3180522 w 3271962"/>
              <a:gd name="connsiteY21" fmla="*/ 353833 h 1793019"/>
              <a:gd name="connsiteX0" fmla="*/ 3271962 w 3271962"/>
              <a:gd name="connsiteY0" fmla="*/ 194807 h 1793019"/>
              <a:gd name="connsiteX1" fmla="*/ 3021495 w 3271962"/>
              <a:gd name="connsiteY1" fmla="*/ 119269 h 1793019"/>
              <a:gd name="connsiteX2" fmla="*/ 2727297 w 3271962"/>
              <a:gd name="connsiteY2" fmla="*/ 23854 h 1793019"/>
              <a:gd name="connsiteX3" fmla="*/ 2433099 w 3271962"/>
              <a:gd name="connsiteY3" fmla="*/ 3975 h 1793019"/>
              <a:gd name="connsiteX4" fmla="*/ 2186609 w 3271962"/>
              <a:gd name="connsiteY4" fmla="*/ 0 h 1793019"/>
              <a:gd name="connsiteX5" fmla="*/ 1868556 w 3271962"/>
              <a:gd name="connsiteY5" fmla="*/ 27829 h 1793019"/>
              <a:gd name="connsiteX6" fmla="*/ 1606163 w 3271962"/>
              <a:gd name="connsiteY6" fmla="*/ 83489 h 1793019"/>
              <a:gd name="connsiteX7" fmla="*/ 1335819 w 3271962"/>
              <a:gd name="connsiteY7" fmla="*/ 190831 h 1793019"/>
              <a:gd name="connsiteX8" fmla="*/ 1029694 w 3271962"/>
              <a:gd name="connsiteY8" fmla="*/ 329979 h 1793019"/>
              <a:gd name="connsiteX9" fmla="*/ 755374 w 3271962"/>
              <a:gd name="connsiteY9" fmla="*/ 520810 h 1793019"/>
              <a:gd name="connsiteX10" fmla="*/ 496956 w 3271962"/>
              <a:gd name="connsiteY10" fmla="*/ 755374 h 1793019"/>
              <a:gd name="connsiteX11" fmla="*/ 310101 w 3271962"/>
              <a:gd name="connsiteY11" fmla="*/ 985962 h 1793019"/>
              <a:gd name="connsiteX12" fmla="*/ 182880 w 3271962"/>
              <a:gd name="connsiteY12" fmla="*/ 1216549 h 1793019"/>
              <a:gd name="connsiteX13" fmla="*/ 71562 w 3271962"/>
              <a:gd name="connsiteY13" fmla="*/ 1463040 h 1793019"/>
              <a:gd name="connsiteX14" fmla="*/ 0 w 3271962"/>
              <a:gd name="connsiteY14" fmla="*/ 1789043 h 1793019"/>
              <a:gd name="connsiteX15" fmla="*/ 115294 w 3271962"/>
              <a:gd name="connsiteY15" fmla="*/ 1793019 h 1793019"/>
              <a:gd name="connsiteX16" fmla="*/ 258417 w 3271962"/>
              <a:gd name="connsiteY16" fmla="*/ 1375575 h 1793019"/>
              <a:gd name="connsiteX17" fmla="*/ 918375 w 3271962"/>
              <a:gd name="connsiteY17" fmla="*/ 624177 h 1793019"/>
              <a:gd name="connsiteX18" fmla="*/ 1566407 w 3271962"/>
              <a:gd name="connsiteY18" fmla="*/ 294198 h 1793019"/>
              <a:gd name="connsiteX19" fmla="*/ 2584174 w 3271962"/>
              <a:gd name="connsiteY19" fmla="*/ 163002 h 1793019"/>
              <a:gd name="connsiteX20" fmla="*/ 3180522 w 3271962"/>
              <a:gd name="connsiteY20" fmla="*/ 353833 h 1793019"/>
              <a:gd name="connsiteX0" fmla="*/ 3271962 w 3271962"/>
              <a:gd name="connsiteY0" fmla="*/ 194807 h 1793019"/>
              <a:gd name="connsiteX1" fmla="*/ 2727297 w 3271962"/>
              <a:gd name="connsiteY1" fmla="*/ 23854 h 1793019"/>
              <a:gd name="connsiteX2" fmla="*/ 2433099 w 3271962"/>
              <a:gd name="connsiteY2" fmla="*/ 3975 h 1793019"/>
              <a:gd name="connsiteX3" fmla="*/ 2186609 w 3271962"/>
              <a:gd name="connsiteY3" fmla="*/ 0 h 1793019"/>
              <a:gd name="connsiteX4" fmla="*/ 1868556 w 3271962"/>
              <a:gd name="connsiteY4" fmla="*/ 27829 h 1793019"/>
              <a:gd name="connsiteX5" fmla="*/ 1606163 w 3271962"/>
              <a:gd name="connsiteY5" fmla="*/ 83489 h 1793019"/>
              <a:gd name="connsiteX6" fmla="*/ 1335819 w 3271962"/>
              <a:gd name="connsiteY6" fmla="*/ 190831 h 1793019"/>
              <a:gd name="connsiteX7" fmla="*/ 1029694 w 3271962"/>
              <a:gd name="connsiteY7" fmla="*/ 329979 h 1793019"/>
              <a:gd name="connsiteX8" fmla="*/ 755374 w 3271962"/>
              <a:gd name="connsiteY8" fmla="*/ 520810 h 1793019"/>
              <a:gd name="connsiteX9" fmla="*/ 496956 w 3271962"/>
              <a:gd name="connsiteY9" fmla="*/ 755374 h 1793019"/>
              <a:gd name="connsiteX10" fmla="*/ 310101 w 3271962"/>
              <a:gd name="connsiteY10" fmla="*/ 985962 h 1793019"/>
              <a:gd name="connsiteX11" fmla="*/ 182880 w 3271962"/>
              <a:gd name="connsiteY11" fmla="*/ 1216549 h 1793019"/>
              <a:gd name="connsiteX12" fmla="*/ 71562 w 3271962"/>
              <a:gd name="connsiteY12" fmla="*/ 1463040 h 1793019"/>
              <a:gd name="connsiteX13" fmla="*/ 0 w 3271962"/>
              <a:gd name="connsiteY13" fmla="*/ 1789043 h 1793019"/>
              <a:gd name="connsiteX14" fmla="*/ 115294 w 3271962"/>
              <a:gd name="connsiteY14" fmla="*/ 1793019 h 1793019"/>
              <a:gd name="connsiteX15" fmla="*/ 258417 w 3271962"/>
              <a:gd name="connsiteY15" fmla="*/ 1375575 h 1793019"/>
              <a:gd name="connsiteX16" fmla="*/ 918375 w 3271962"/>
              <a:gd name="connsiteY16" fmla="*/ 624177 h 1793019"/>
              <a:gd name="connsiteX17" fmla="*/ 1566407 w 3271962"/>
              <a:gd name="connsiteY17" fmla="*/ 294198 h 1793019"/>
              <a:gd name="connsiteX18" fmla="*/ 2584174 w 3271962"/>
              <a:gd name="connsiteY18" fmla="*/ 163002 h 1793019"/>
              <a:gd name="connsiteX19" fmla="*/ 3180522 w 3271962"/>
              <a:gd name="connsiteY19" fmla="*/ 353833 h 1793019"/>
              <a:gd name="connsiteX0" fmla="*/ 3271962 w 3271962"/>
              <a:gd name="connsiteY0" fmla="*/ 194807 h 1793019"/>
              <a:gd name="connsiteX1" fmla="*/ 2433099 w 3271962"/>
              <a:gd name="connsiteY1" fmla="*/ 3975 h 1793019"/>
              <a:gd name="connsiteX2" fmla="*/ 2186609 w 3271962"/>
              <a:gd name="connsiteY2" fmla="*/ 0 h 1793019"/>
              <a:gd name="connsiteX3" fmla="*/ 1868556 w 3271962"/>
              <a:gd name="connsiteY3" fmla="*/ 27829 h 1793019"/>
              <a:gd name="connsiteX4" fmla="*/ 1606163 w 3271962"/>
              <a:gd name="connsiteY4" fmla="*/ 83489 h 1793019"/>
              <a:gd name="connsiteX5" fmla="*/ 1335819 w 3271962"/>
              <a:gd name="connsiteY5" fmla="*/ 190831 h 1793019"/>
              <a:gd name="connsiteX6" fmla="*/ 1029694 w 3271962"/>
              <a:gd name="connsiteY6" fmla="*/ 329979 h 1793019"/>
              <a:gd name="connsiteX7" fmla="*/ 755374 w 3271962"/>
              <a:gd name="connsiteY7" fmla="*/ 520810 h 1793019"/>
              <a:gd name="connsiteX8" fmla="*/ 496956 w 3271962"/>
              <a:gd name="connsiteY8" fmla="*/ 755374 h 1793019"/>
              <a:gd name="connsiteX9" fmla="*/ 310101 w 3271962"/>
              <a:gd name="connsiteY9" fmla="*/ 985962 h 1793019"/>
              <a:gd name="connsiteX10" fmla="*/ 182880 w 3271962"/>
              <a:gd name="connsiteY10" fmla="*/ 1216549 h 1793019"/>
              <a:gd name="connsiteX11" fmla="*/ 71562 w 3271962"/>
              <a:gd name="connsiteY11" fmla="*/ 1463040 h 1793019"/>
              <a:gd name="connsiteX12" fmla="*/ 0 w 3271962"/>
              <a:gd name="connsiteY12" fmla="*/ 1789043 h 1793019"/>
              <a:gd name="connsiteX13" fmla="*/ 115294 w 3271962"/>
              <a:gd name="connsiteY13" fmla="*/ 1793019 h 1793019"/>
              <a:gd name="connsiteX14" fmla="*/ 258417 w 3271962"/>
              <a:gd name="connsiteY14" fmla="*/ 1375575 h 1793019"/>
              <a:gd name="connsiteX15" fmla="*/ 918375 w 3271962"/>
              <a:gd name="connsiteY15" fmla="*/ 624177 h 1793019"/>
              <a:gd name="connsiteX16" fmla="*/ 1566407 w 3271962"/>
              <a:gd name="connsiteY16" fmla="*/ 294198 h 1793019"/>
              <a:gd name="connsiteX17" fmla="*/ 2584174 w 3271962"/>
              <a:gd name="connsiteY17" fmla="*/ 163002 h 1793019"/>
              <a:gd name="connsiteX18" fmla="*/ 3180522 w 3271962"/>
              <a:gd name="connsiteY18" fmla="*/ 353833 h 1793019"/>
              <a:gd name="connsiteX0" fmla="*/ 3271962 w 3271962"/>
              <a:gd name="connsiteY0" fmla="*/ 190832 h 1789044"/>
              <a:gd name="connsiteX1" fmla="*/ 2433099 w 3271962"/>
              <a:gd name="connsiteY1" fmla="*/ 0 h 1789044"/>
              <a:gd name="connsiteX2" fmla="*/ 1868556 w 3271962"/>
              <a:gd name="connsiteY2" fmla="*/ 23854 h 1789044"/>
              <a:gd name="connsiteX3" fmla="*/ 1606163 w 3271962"/>
              <a:gd name="connsiteY3" fmla="*/ 79514 h 1789044"/>
              <a:gd name="connsiteX4" fmla="*/ 1335819 w 3271962"/>
              <a:gd name="connsiteY4" fmla="*/ 186856 h 1789044"/>
              <a:gd name="connsiteX5" fmla="*/ 1029694 w 3271962"/>
              <a:gd name="connsiteY5" fmla="*/ 326004 h 1789044"/>
              <a:gd name="connsiteX6" fmla="*/ 755374 w 3271962"/>
              <a:gd name="connsiteY6" fmla="*/ 516835 h 1789044"/>
              <a:gd name="connsiteX7" fmla="*/ 496956 w 3271962"/>
              <a:gd name="connsiteY7" fmla="*/ 751399 h 1789044"/>
              <a:gd name="connsiteX8" fmla="*/ 310101 w 3271962"/>
              <a:gd name="connsiteY8" fmla="*/ 981987 h 1789044"/>
              <a:gd name="connsiteX9" fmla="*/ 182880 w 3271962"/>
              <a:gd name="connsiteY9" fmla="*/ 1212574 h 1789044"/>
              <a:gd name="connsiteX10" fmla="*/ 71562 w 3271962"/>
              <a:gd name="connsiteY10" fmla="*/ 1459065 h 1789044"/>
              <a:gd name="connsiteX11" fmla="*/ 0 w 3271962"/>
              <a:gd name="connsiteY11" fmla="*/ 1785068 h 1789044"/>
              <a:gd name="connsiteX12" fmla="*/ 115294 w 3271962"/>
              <a:gd name="connsiteY12" fmla="*/ 1789044 h 1789044"/>
              <a:gd name="connsiteX13" fmla="*/ 258417 w 3271962"/>
              <a:gd name="connsiteY13" fmla="*/ 1371600 h 1789044"/>
              <a:gd name="connsiteX14" fmla="*/ 918375 w 3271962"/>
              <a:gd name="connsiteY14" fmla="*/ 620202 h 1789044"/>
              <a:gd name="connsiteX15" fmla="*/ 1566407 w 3271962"/>
              <a:gd name="connsiteY15" fmla="*/ 290223 h 1789044"/>
              <a:gd name="connsiteX16" fmla="*/ 2584174 w 3271962"/>
              <a:gd name="connsiteY16" fmla="*/ 159027 h 1789044"/>
              <a:gd name="connsiteX17" fmla="*/ 3180522 w 3271962"/>
              <a:gd name="connsiteY17" fmla="*/ 349858 h 1789044"/>
              <a:gd name="connsiteX0" fmla="*/ 3271962 w 3271962"/>
              <a:gd name="connsiteY0" fmla="*/ 190832 h 1789044"/>
              <a:gd name="connsiteX1" fmla="*/ 2433099 w 3271962"/>
              <a:gd name="connsiteY1" fmla="*/ 0 h 1789044"/>
              <a:gd name="connsiteX2" fmla="*/ 1868556 w 3271962"/>
              <a:gd name="connsiteY2" fmla="*/ 23854 h 1789044"/>
              <a:gd name="connsiteX3" fmla="*/ 1335819 w 3271962"/>
              <a:gd name="connsiteY3" fmla="*/ 186856 h 1789044"/>
              <a:gd name="connsiteX4" fmla="*/ 1029694 w 3271962"/>
              <a:gd name="connsiteY4" fmla="*/ 326004 h 1789044"/>
              <a:gd name="connsiteX5" fmla="*/ 755374 w 3271962"/>
              <a:gd name="connsiteY5" fmla="*/ 516835 h 1789044"/>
              <a:gd name="connsiteX6" fmla="*/ 496956 w 3271962"/>
              <a:gd name="connsiteY6" fmla="*/ 751399 h 1789044"/>
              <a:gd name="connsiteX7" fmla="*/ 310101 w 3271962"/>
              <a:gd name="connsiteY7" fmla="*/ 981987 h 1789044"/>
              <a:gd name="connsiteX8" fmla="*/ 182880 w 3271962"/>
              <a:gd name="connsiteY8" fmla="*/ 1212574 h 1789044"/>
              <a:gd name="connsiteX9" fmla="*/ 71562 w 3271962"/>
              <a:gd name="connsiteY9" fmla="*/ 1459065 h 1789044"/>
              <a:gd name="connsiteX10" fmla="*/ 0 w 3271962"/>
              <a:gd name="connsiteY10" fmla="*/ 1785068 h 1789044"/>
              <a:gd name="connsiteX11" fmla="*/ 115294 w 3271962"/>
              <a:gd name="connsiteY11" fmla="*/ 1789044 h 1789044"/>
              <a:gd name="connsiteX12" fmla="*/ 258417 w 3271962"/>
              <a:gd name="connsiteY12" fmla="*/ 1371600 h 1789044"/>
              <a:gd name="connsiteX13" fmla="*/ 918375 w 3271962"/>
              <a:gd name="connsiteY13" fmla="*/ 620202 h 1789044"/>
              <a:gd name="connsiteX14" fmla="*/ 1566407 w 3271962"/>
              <a:gd name="connsiteY14" fmla="*/ 290223 h 1789044"/>
              <a:gd name="connsiteX15" fmla="*/ 2584174 w 3271962"/>
              <a:gd name="connsiteY15" fmla="*/ 159027 h 1789044"/>
              <a:gd name="connsiteX16" fmla="*/ 3180522 w 3271962"/>
              <a:gd name="connsiteY16" fmla="*/ 349858 h 1789044"/>
              <a:gd name="connsiteX0" fmla="*/ 3271962 w 3271962"/>
              <a:gd name="connsiteY0" fmla="*/ 190832 h 1789044"/>
              <a:gd name="connsiteX1" fmla="*/ 2433099 w 3271962"/>
              <a:gd name="connsiteY1" fmla="*/ 0 h 1789044"/>
              <a:gd name="connsiteX2" fmla="*/ 1868556 w 3271962"/>
              <a:gd name="connsiteY2" fmla="*/ 23854 h 1789044"/>
              <a:gd name="connsiteX3" fmla="*/ 1029694 w 3271962"/>
              <a:gd name="connsiteY3" fmla="*/ 326004 h 1789044"/>
              <a:gd name="connsiteX4" fmla="*/ 755374 w 3271962"/>
              <a:gd name="connsiteY4" fmla="*/ 516835 h 1789044"/>
              <a:gd name="connsiteX5" fmla="*/ 496956 w 3271962"/>
              <a:gd name="connsiteY5" fmla="*/ 751399 h 1789044"/>
              <a:gd name="connsiteX6" fmla="*/ 310101 w 3271962"/>
              <a:gd name="connsiteY6" fmla="*/ 981987 h 1789044"/>
              <a:gd name="connsiteX7" fmla="*/ 182880 w 3271962"/>
              <a:gd name="connsiteY7" fmla="*/ 1212574 h 1789044"/>
              <a:gd name="connsiteX8" fmla="*/ 71562 w 3271962"/>
              <a:gd name="connsiteY8" fmla="*/ 1459065 h 1789044"/>
              <a:gd name="connsiteX9" fmla="*/ 0 w 3271962"/>
              <a:gd name="connsiteY9" fmla="*/ 1785068 h 1789044"/>
              <a:gd name="connsiteX10" fmla="*/ 115294 w 3271962"/>
              <a:gd name="connsiteY10" fmla="*/ 1789044 h 1789044"/>
              <a:gd name="connsiteX11" fmla="*/ 258417 w 3271962"/>
              <a:gd name="connsiteY11" fmla="*/ 1371600 h 1789044"/>
              <a:gd name="connsiteX12" fmla="*/ 918375 w 3271962"/>
              <a:gd name="connsiteY12" fmla="*/ 620202 h 1789044"/>
              <a:gd name="connsiteX13" fmla="*/ 1566407 w 3271962"/>
              <a:gd name="connsiteY13" fmla="*/ 290223 h 1789044"/>
              <a:gd name="connsiteX14" fmla="*/ 2584174 w 3271962"/>
              <a:gd name="connsiteY14" fmla="*/ 159027 h 1789044"/>
              <a:gd name="connsiteX15" fmla="*/ 3180522 w 3271962"/>
              <a:gd name="connsiteY15" fmla="*/ 349858 h 1789044"/>
              <a:gd name="connsiteX0" fmla="*/ 3271962 w 3271962"/>
              <a:gd name="connsiteY0" fmla="*/ 190832 h 1789044"/>
              <a:gd name="connsiteX1" fmla="*/ 2433099 w 3271962"/>
              <a:gd name="connsiteY1" fmla="*/ 0 h 1789044"/>
              <a:gd name="connsiteX2" fmla="*/ 1868556 w 3271962"/>
              <a:gd name="connsiteY2" fmla="*/ 23854 h 1789044"/>
              <a:gd name="connsiteX3" fmla="*/ 1029694 w 3271962"/>
              <a:gd name="connsiteY3" fmla="*/ 326004 h 1789044"/>
              <a:gd name="connsiteX4" fmla="*/ 496956 w 3271962"/>
              <a:gd name="connsiteY4" fmla="*/ 751399 h 1789044"/>
              <a:gd name="connsiteX5" fmla="*/ 310101 w 3271962"/>
              <a:gd name="connsiteY5" fmla="*/ 981987 h 1789044"/>
              <a:gd name="connsiteX6" fmla="*/ 182880 w 3271962"/>
              <a:gd name="connsiteY6" fmla="*/ 1212574 h 1789044"/>
              <a:gd name="connsiteX7" fmla="*/ 71562 w 3271962"/>
              <a:gd name="connsiteY7" fmla="*/ 1459065 h 1789044"/>
              <a:gd name="connsiteX8" fmla="*/ 0 w 3271962"/>
              <a:gd name="connsiteY8" fmla="*/ 1785068 h 1789044"/>
              <a:gd name="connsiteX9" fmla="*/ 115294 w 3271962"/>
              <a:gd name="connsiteY9" fmla="*/ 1789044 h 1789044"/>
              <a:gd name="connsiteX10" fmla="*/ 258417 w 3271962"/>
              <a:gd name="connsiteY10" fmla="*/ 1371600 h 1789044"/>
              <a:gd name="connsiteX11" fmla="*/ 918375 w 3271962"/>
              <a:gd name="connsiteY11" fmla="*/ 620202 h 1789044"/>
              <a:gd name="connsiteX12" fmla="*/ 1566407 w 3271962"/>
              <a:gd name="connsiteY12" fmla="*/ 290223 h 1789044"/>
              <a:gd name="connsiteX13" fmla="*/ 2584174 w 3271962"/>
              <a:gd name="connsiteY13" fmla="*/ 159027 h 1789044"/>
              <a:gd name="connsiteX14" fmla="*/ 3180522 w 3271962"/>
              <a:gd name="connsiteY14" fmla="*/ 349858 h 1789044"/>
              <a:gd name="connsiteX0" fmla="*/ 3271962 w 3271962"/>
              <a:gd name="connsiteY0" fmla="*/ 190832 h 1789044"/>
              <a:gd name="connsiteX1" fmla="*/ 2433099 w 3271962"/>
              <a:gd name="connsiteY1" fmla="*/ 0 h 1789044"/>
              <a:gd name="connsiteX2" fmla="*/ 1868556 w 3271962"/>
              <a:gd name="connsiteY2" fmla="*/ 23854 h 1789044"/>
              <a:gd name="connsiteX3" fmla="*/ 1029694 w 3271962"/>
              <a:gd name="connsiteY3" fmla="*/ 326004 h 1789044"/>
              <a:gd name="connsiteX4" fmla="*/ 310101 w 3271962"/>
              <a:gd name="connsiteY4" fmla="*/ 981987 h 1789044"/>
              <a:gd name="connsiteX5" fmla="*/ 182880 w 3271962"/>
              <a:gd name="connsiteY5" fmla="*/ 1212574 h 1789044"/>
              <a:gd name="connsiteX6" fmla="*/ 71562 w 3271962"/>
              <a:gd name="connsiteY6" fmla="*/ 1459065 h 1789044"/>
              <a:gd name="connsiteX7" fmla="*/ 0 w 3271962"/>
              <a:gd name="connsiteY7" fmla="*/ 1785068 h 1789044"/>
              <a:gd name="connsiteX8" fmla="*/ 115294 w 3271962"/>
              <a:gd name="connsiteY8" fmla="*/ 1789044 h 1789044"/>
              <a:gd name="connsiteX9" fmla="*/ 258417 w 3271962"/>
              <a:gd name="connsiteY9" fmla="*/ 1371600 h 1789044"/>
              <a:gd name="connsiteX10" fmla="*/ 918375 w 3271962"/>
              <a:gd name="connsiteY10" fmla="*/ 620202 h 1789044"/>
              <a:gd name="connsiteX11" fmla="*/ 1566407 w 3271962"/>
              <a:gd name="connsiteY11" fmla="*/ 290223 h 1789044"/>
              <a:gd name="connsiteX12" fmla="*/ 2584174 w 3271962"/>
              <a:gd name="connsiteY12" fmla="*/ 159027 h 1789044"/>
              <a:gd name="connsiteX13" fmla="*/ 3180522 w 3271962"/>
              <a:gd name="connsiteY13" fmla="*/ 349858 h 1789044"/>
              <a:gd name="connsiteX0" fmla="*/ 3271962 w 3271962"/>
              <a:gd name="connsiteY0" fmla="*/ 190832 h 1789044"/>
              <a:gd name="connsiteX1" fmla="*/ 2433099 w 3271962"/>
              <a:gd name="connsiteY1" fmla="*/ 0 h 1789044"/>
              <a:gd name="connsiteX2" fmla="*/ 1029694 w 3271962"/>
              <a:gd name="connsiteY2" fmla="*/ 326004 h 1789044"/>
              <a:gd name="connsiteX3" fmla="*/ 310101 w 3271962"/>
              <a:gd name="connsiteY3" fmla="*/ 981987 h 1789044"/>
              <a:gd name="connsiteX4" fmla="*/ 182880 w 3271962"/>
              <a:gd name="connsiteY4" fmla="*/ 1212574 h 1789044"/>
              <a:gd name="connsiteX5" fmla="*/ 71562 w 3271962"/>
              <a:gd name="connsiteY5" fmla="*/ 1459065 h 1789044"/>
              <a:gd name="connsiteX6" fmla="*/ 0 w 3271962"/>
              <a:gd name="connsiteY6" fmla="*/ 1785068 h 1789044"/>
              <a:gd name="connsiteX7" fmla="*/ 115294 w 3271962"/>
              <a:gd name="connsiteY7" fmla="*/ 1789044 h 1789044"/>
              <a:gd name="connsiteX8" fmla="*/ 258417 w 3271962"/>
              <a:gd name="connsiteY8" fmla="*/ 1371600 h 1789044"/>
              <a:gd name="connsiteX9" fmla="*/ 918375 w 3271962"/>
              <a:gd name="connsiteY9" fmla="*/ 620202 h 1789044"/>
              <a:gd name="connsiteX10" fmla="*/ 1566407 w 3271962"/>
              <a:gd name="connsiteY10" fmla="*/ 290223 h 1789044"/>
              <a:gd name="connsiteX11" fmla="*/ 2584174 w 3271962"/>
              <a:gd name="connsiteY11" fmla="*/ 159027 h 1789044"/>
              <a:gd name="connsiteX12" fmla="*/ 3180522 w 3271962"/>
              <a:gd name="connsiteY12" fmla="*/ 349858 h 1789044"/>
              <a:gd name="connsiteX0" fmla="*/ 3271962 w 3271962"/>
              <a:gd name="connsiteY0" fmla="*/ 190832 h 1789044"/>
              <a:gd name="connsiteX1" fmla="*/ 2433099 w 3271962"/>
              <a:gd name="connsiteY1" fmla="*/ 0 h 1789044"/>
              <a:gd name="connsiteX2" fmla="*/ 1029694 w 3271962"/>
              <a:gd name="connsiteY2" fmla="*/ 326004 h 1789044"/>
              <a:gd name="connsiteX3" fmla="*/ 310101 w 3271962"/>
              <a:gd name="connsiteY3" fmla="*/ 981987 h 1789044"/>
              <a:gd name="connsiteX4" fmla="*/ 182880 w 3271962"/>
              <a:gd name="connsiteY4" fmla="*/ 1212574 h 1789044"/>
              <a:gd name="connsiteX5" fmla="*/ 71562 w 3271962"/>
              <a:gd name="connsiteY5" fmla="*/ 1459065 h 1789044"/>
              <a:gd name="connsiteX6" fmla="*/ 0 w 3271962"/>
              <a:gd name="connsiteY6" fmla="*/ 1785068 h 1789044"/>
              <a:gd name="connsiteX7" fmla="*/ 115294 w 3271962"/>
              <a:gd name="connsiteY7" fmla="*/ 1789044 h 1789044"/>
              <a:gd name="connsiteX8" fmla="*/ 258417 w 3271962"/>
              <a:gd name="connsiteY8" fmla="*/ 1371600 h 1789044"/>
              <a:gd name="connsiteX9" fmla="*/ 918375 w 3271962"/>
              <a:gd name="connsiteY9" fmla="*/ 620202 h 1789044"/>
              <a:gd name="connsiteX10" fmla="*/ 1566407 w 3271962"/>
              <a:gd name="connsiteY10" fmla="*/ 290223 h 1789044"/>
              <a:gd name="connsiteX11" fmla="*/ 2584174 w 3271962"/>
              <a:gd name="connsiteY11" fmla="*/ 159027 h 1789044"/>
              <a:gd name="connsiteX12" fmla="*/ 3180522 w 3271962"/>
              <a:gd name="connsiteY12" fmla="*/ 349858 h 1789044"/>
              <a:gd name="connsiteX0" fmla="*/ 3271962 w 3271962"/>
              <a:gd name="connsiteY0" fmla="*/ 193119 h 1791331"/>
              <a:gd name="connsiteX1" fmla="*/ 2433099 w 3271962"/>
              <a:gd name="connsiteY1" fmla="*/ 2287 h 1791331"/>
              <a:gd name="connsiteX2" fmla="*/ 1029694 w 3271962"/>
              <a:gd name="connsiteY2" fmla="*/ 328291 h 1791331"/>
              <a:gd name="connsiteX3" fmla="*/ 310101 w 3271962"/>
              <a:gd name="connsiteY3" fmla="*/ 984274 h 1791331"/>
              <a:gd name="connsiteX4" fmla="*/ 182880 w 3271962"/>
              <a:gd name="connsiteY4" fmla="*/ 1214861 h 1791331"/>
              <a:gd name="connsiteX5" fmla="*/ 71562 w 3271962"/>
              <a:gd name="connsiteY5" fmla="*/ 1461352 h 1791331"/>
              <a:gd name="connsiteX6" fmla="*/ 0 w 3271962"/>
              <a:gd name="connsiteY6" fmla="*/ 1787355 h 1791331"/>
              <a:gd name="connsiteX7" fmla="*/ 115294 w 3271962"/>
              <a:gd name="connsiteY7" fmla="*/ 1791331 h 1791331"/>
              <a:gd name="connsiteX8" fmla="*/ 258417 w 3271962"/>
              <a:gd name="connsiteY8" fmla="*/ 1373887 h 1791331"/>
              <a:gd name="connsiteX9" fmla="*/ 918375 w 3271962"/>
              <a:gd name="connsiteY9" fmla="*/ 622489 h 1791331"/>
              <a:gd name="connsiteX10" fmla="*/ 1566407 w 3271962"/>
              <a:gd name="connsiteY10" fmla="*/ 292510 h 1791331"/>
              <a:gd name="connsiteX11" fmla="*/ 2584174 w 3271962"/>
              <a:gd name="connsiteY11" fmla="*/ 161314 h 1791331"/>
              <a:gd name="connsiteX12" fmla="*/ 3180522 w 3271962"/>
              <a:gd name="connsiteY12" fmla="*/ 352145 h 1791331"/>
              <a:gd name="connsiteX0" fmla="*/ 3271962 w 3271962"/>
              <a:gd name="connsiteY0" fmla="*/ 190991 h 1789203"/>
              <a:gd name="connsiteX1" fmla="*/ 2433099 w 3271962"/>
              <a:gd name="connsiteY1" fmla="*/ 159 h 1789203"/>
              <a:gd name="connsiteX2" fmla="*/ 1029694 w 3271962"/>
              <a:gd name="connsiteY2" fmla="*/ 326163 h 1789203"/>
              <a:gd name="connsiteX3" fmla="*/ 310101 w 3271962"/>
              <a:gd name="connsiteY3" fmla="*/ 982146 h 1789203"/>
              <a:gd name="connsiteX4" fmla="*/ 182880 w 3271962"/>
              <a:gd name="connsiteY4" fmla="*/ 1212733 h 1789203"/>
              <a:gd name="connsiteX5" fmla="*/ 71562 w 3271962"/>
              <a:gd name="connsiteY5" fmla="*/ 1459224 h 1789203"/>
              <a:gd name="connsiteX6" fmla="*/ 0 w 3271962"/>
              <a:gd name="connsiteY6" fmla="*/ 1785227 h 1789203"/>
              <a:gd name="connsiteX7" fmla="*/ 115294 w 3271962"/>
              <a:gd name="connsiteY7" fmla="*/ 1789203 h 1789203"/>
              <a:gd name="connsiteX8" fmla="*/ 258417 w 3271962"/>
              <a:gd name="connsiteY8" fmla="*/ 1371759 h 1789203"/>
              <a:gd name="connsiteX9" fmla="*/ 918375 w 3271962"/>
              <a:gd name="connsiteY9" fmla="*/ 620361 h 1789203"/>
              <a:gd name="connsiteX10" fmla="*/ 1566407 w 3271962"/>
              <a:gd name="connsiteY10" fmla="*/ 290382 h 1789203"/>
              <a:gd name="connsiteX11" fmla="*/ 2584174 w 3271962"/>
              <a:gd name="connsiteY11" fmla="*/ 159186 h 1789203"/>
              <a:gd name="connsiteX12" fmla="*/ 3180522 w 3271962"/>
              <a:gd name="connsiteY12" fmla="*/ 350017 h 1789203"/>
              <a:gd name="connsiteX0" fmla="*/ 3271962 w 3271962"/>
              <a:gd name="connsiteY0" fmla="*/ 191188 h 1789400"/>
              <a:gd name="connsiteX1" fmla="*/ 2433099 w 3271962"/>
              <a:gd name="connsiteY1" fmla="*/ 356 h 1789400"/>
              <a:gd name="connsiteX2" fmla="*/ 1029694 w 3271962"/>
              <a:gd name="connsiteY2" fmla="*/ 326360 h 1789400"/>
              <a:gd name="connsiteX3" fmla="*/ 310101 w 3271962"/>
              <a:gd name="connsiteY3" fmla="*/ 982343 h 1789400"/>
              <a:gd name="connsiteX4" fmla="*/ 182880 w 3271962"/>
              <a:gd name="connsiteY4" fmla="*/ 1212930 h 1789400"/>
              <a:gd name="connsiteX5" fmla="*/ 71562 w 3271962"/>
              <a:gd name="connsiteY5" fmla="*/ 1459421 h 1789400"/>
              <a:gd name="connsiteX6" fmla="*/ 0 w 3271962"/>
              <a:gd name="connsiteY6" fmla="*/ 1785424 h 1789400"/>
              <a:gd name="connsiteX7" fmla="*/ 115294 w 3271962"/>
              <a:gd name="connsiteY7" fmla="*/ 1789400 h 1789400"/>
              <a:gd name="connsiteX8" fmla="*/ 258417 w 3271962"/>
              <a:gd name="connsiteY8" fmla="*/ 1371956 h 1789400"/>
              <a:gd name="connsiteX9" fmla="*/ 918375 w 3271962"/>
              <a:gd name="connsiteY9" fmla="*/ 620558 h 1789400"/>
              <a:gd name="connsiteX10" fmla="*/ 1566407 w 3271962"/>
              <a:gd name="connsiteY10" fmla="*/ 290579 h 1789400"/>
              <a:gd name="connsiteX11" fmla="*/ 2584174 w 3271962"/>
              <a:gd name="connsiteY11" fmla="*/ 159383 h 1789400"/>
              <a:gd name="connsiteX12" fmla="*/ 3180522 w 3271962"/>
              <a:gd name="connsiteY12" fmla="*/ 350214 h 1789400"/>
              <a:gd name="connsiteX0" fmla="*/ 3271962 w 3271962"/>
              <a:gd name="connsiteY0" fmla="*/ 191040 h 1789252"/>
              <a:gd name="connsiteX1" fmla="*/ 2433099 w 3271962"/>
              <a:gd name="connsiteY1" fmla="*/ 208 h 1789252"/>
              <a:gd name="connsiteX2" fmla="*/ 1029694 w 3271962"/>
              <a:gd name="connsiteY2" fmla="*/ 326212 h 1789252"/>
              <a:gd name="connsiteX3" fmla="*/ 310101 w 3271962"/>
              <a:gd name="connsiteY3" fmla="*/ 982195 h 1789252"/>
              <a:gd name="connsiteX4" fmla="*/ 182880 w 3271962"/>
              <a:gd name="connsiteY4" fmla="*/ 1212782 h 1789252"/>
              <a:gd name="connsiteX5" fmla="*/ 71562 w 3271962"/>
              <a:gd name="connsiteY5" fmla="*/ 1459273 h 1789252"/>
              <a:gd name="connsiteX6" fmla="*/ 0 w 3271962"/>
              <a:gd name="connsiteY6" fmla="*/ 1785276 h 1789252"/>
              <a:gd name="connsiteX7" fmla="*/ 115294 w 3271962"/>
              <a:gd name="connsiteY7" fmla="*/ 1789252 h 1789252"/>
              <a:gd name="connsiteX8" fmla="*/ 258417 w 3271962"/>
              <a:gd name="connsiteY8" fmla="*/ 1371808 h 1789252"/>
              <a:gd name="connsiteX9" fmla="*/ 918375 w 3271962"/>
              <a:gd name="connsiteY9" fmla="*/ 620410 h 1789252"/>
              <a:gd name="connsiteX10" fmla="*/ 1566407 w 3271962"/>
              <a:gd name="connsiteY10" fmla="*/ 290431 h 1789252"/>
              <a:gd name="connsiteX11" fmla="*/ 2584174 w 3271962"/>
              <a:gd name="connsiteY11" fmla="*/ 159235 h 1789252"/>
              <a:gd name="connsiteX12" fmla="*/ 3180522 w 3271962"/>
              <a:gd name="connsiteY12" fmla="*/ 350066 h 1789252"/>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182880 w 3271962"/>
              <a:gd name="connsiteY4" fmla="*/ 1212976 h 1789446"/>
              <a:gd name="connsiteX5" fmla="*/ 71562 w 3271962"/>
              <a:gd name="connsiteY5" fmla="*/ 1459467 h 1789446"/>
              <a:gd name="connsiteX6" fmla="*/ 0 w 3271962"/>
              <a:gd name="connsiteY6" fmla="*/ 1785470 h 1789446"/>
              <a:gd name="connsiteX7" fmla="*/ 115294 w 3271962"/>
              <a:gd name="connsiteY7" fmla="*/ 1789446 h 1789446"/>
              <a:gd name="connsiteX8" fmla="*/ 258417 w 3271962"/>
              <a:gd name="connsiteY8" fmla="*/ 1372002 h 1789446"/>
              <a:gd name="connsiteX9" fmla="*/ 918375 w 3271962"/>
              <a:gd name="connsiteY9" fmla="*/ 620604 h 1789446"/>
              <a:gd name="connsiteX10" fmla="*/ 1566407 w 3271962"/>
              <a:gd name="connsiteY10" fmla="*/ 290625 h 1789446"/>
              <a:gd name="connsiteX11" fmla="*/ 2584174 w 3271962"/>
              <a:gd name="connsiteY11" fmla="*/ 159429 h 1789446"/>
              <a:gd name="connsiteX12" fmla="*/ 3180522 w 3271962"/>
              <a:gd name="connsiteY12"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71562 w 3271962"/>
              <a:gd name="connsiteY4" fmla="*/ 1459467 h 1789446"/>
              <a:gd name="connsiteX5" fmla="*/ 0 w 3271962"/>
              <a:gd name="connsiteY5" fmla="*/ 1785470 h 1789446"/>
              <a:gd name="connsiteX6" fmla="*/ 115294 w 3271962"/>
              <a:gd name="connsiteY6" fmla="*/ 1789446 h 1789446"/>
              <a:gd name="connsiteX7" fmla="*/ 258417 w 3271962"/>
              <a:gd name="connsiteY7" fmla="*/ 1372002 h 1789446"/>
              <a:gd name="connsiteX8" fmla="*/ 918375 w 3271962"/>
              <a:gd name="connsiteY8" fmla="*/ 620604 h 1789446"/>
              <a:gd name="connsiteX9" fmla="*/ 1566407 w 3271962"/>
              <a:gd name="connsiteY9" fmla="*/ 290625 h 1789446"/>
              <a:gd name="connsiteX10" fmla="*/ 2584174 w 3271962"/>
              <a:gd name="connsiteY10" fmla="*/ 159429 h 1789446"/>
              <a:gd name="connsiteX11" fmla="*/ 3180522 w 3271962"/>
              <a:gd name="connsiteY11"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0 w 3271962"/>
              <a:gd name="connsiteY4" fmla="*/ 1785470 h 1789446"/>
              <a:gd name="connsiteX5" fmla="*/ 115294 w 3271962"/>
              <a:gd name="connsiteY5" fmla="*/ 1789446 h 1789446"/>
              <a:gd name="connsiteX6" fmla="*/ 258417 w 3271962"/>
              <a:gd name="connsiteY6" fmla="*/ 1372002 h 1789446"/>
              <a:gd name="connsiteX7" fmla="*/ 918375 w 3271962"/>
              <a:gd name="connsiteY7" fmla="*/ 620604 h 1789446"/>
              <a:gd name="connsiteX8" fmla="*/ 1566407 w 3271962"/>
              <a:gd name="connsiteY8" fmla="*/ 290625 h 1789446"/>
              <a:gd name="connsiteX9" fmla="*/ 2584174 w 3271962"/>
              <a:gd name="connsiteY9" fmla="*/ 159429 h 1789446"/>
              <a:gd name="connsiteX10" fmla="*/ 3180522 w 3271962"/>
              <a:gd name="connsiteY10"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0 w 3271962"/>
              <a:gd name="connsiteY4" fmla="*/ 1785470 h 1789446"/>
              <a:gd name="connsiteX5" fmla="*/ 115294 w 3271962"/>
              <a:gd name="connsiteY5" fmla="*/ 1789446 h 1789446"/>
              <a:gd name="connsiteX6" fmla="*/ 258417 w 3271962"/>
              <a:gd name="connsiteY6" fmla="*/ 1372002 h 1789446"/>
              <a:gd name="connsiteX7" fmla="*/ 918375 w 3271962"/>
              <a:gd name="connsiteY7" fmla="*/ 620604 h 1789446"/>
              <a:gd name="connsiteX8" fmla="*/ 1566407 w 3271962"/>
              <a:gd name="connsiteY8" fmla="*/ 290625 h 1789446"/>
              <a:gd name="connsiteX9" fmla="*/ 2584174 w 3271962"/>
              <a:gd name="connsiteY9" fmla="*/ 159429 h 1789446"/>
              <a:gd name="connsiteX10" fmla="*/ 3180522 w 3271962"/>
              <a:gd name="connsiteY10"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0 w 3271962"/>
              <a:gd name="connsiteY4" fmla="*/ 1785470 h 1789446"/>
              <a:gd name="connsiteX5" fmla="*/ 115294 w 3271962"/>
              <a:gd name="connsiteY5" fmla="*/ 1789446 h 1789446"/>
              <a:gd name="connsiteX6" fmla="*/ 258417 w 3271962"/>
              <a:gd name="connsiteY6" fmla="*/ 1372002 h 1789446"/>
              <a:gd name="connsiteX7" fmla="*/ 918375 w 3271962"/>
              <a:gd name="connsiteY7" fmla="*/ 620604 h 1789446"/>
              <a:gd name="connsiteX8" fmla="*/ 1566407 w 3271962"/>
              <a:gd name="connsiteY8" fmla="*/ 290625 h 1789446"/>
              <a:gd name="connsiteX9" fmla="*/ 2584174 w 3271962"/>
              <a:gd name="connsiteY9" fmla="*/ 159429 h 1789446"/>
              <a:gd name="connsiteX10" fmla="*/ 3180522 w 3271962"/>
              <a:gd name="connsiteY10" fmla="*/ 350260 h 1789446"/>
              <a:gd name="connsiteX0" fmla="*/ 3271962 w 3271962"/>
              <a:gd name="connsiteY0" fmla="*/ 191234 h 1789446"/>
              <a:gd name="connsiteX1" fmla="*/ 2433099 w 3271962"/>
              <a:gd name="connsiteY1" fmla="*/ 402 h 1789446"/>
              <a:gd name="connsiteX2" fmla="*/ 1029694 w 3271962"/>
              <a:gd name="connsiteY2" fmla="*/ 326406 h 1789446"/>
              <a:gd name="connsiteX3" fmla="*/ 310101 w 3271962"/>
              <a:gd name="connsiteY3" fmla="*/ 982389 h 1789446"/>
              <a:gd name="connsiteX4" fmla="*/ 0 w 3271962"/>
              <a:gd name="connsiteY4" fmla="*/ 1785470 h 1789446"/>
              <a:gd name="connsiteX5" fmla="*/ 115294 w 3271962"/>
              <a:gd name="connsiteY5" fmla="*/ 1789446 h 1789446"/>
              <a:gd name="connsiteX6" fmla="*/ 258417 w 3271962"/>
              <a:gd name="connsiteY6" fmla="*/ 1372002 h 1789446"/>
              <a:gd name="connsiteX7" fmla="*/ 918375 w 3271962"/>
              <a:gd name="connsiteY7" fmla="*/ 620604 h 1789446"/>
              <a:gd name="connsiteX8" fmla="*/ 1566407 w 3271962"/>
              <a:gd name="connsiteY8" fmla="*/ 290625 h 1789446"/>
              <a:gd name="connsiteX9" fmla="*/ 2584174 w 3271962"/>
              <a:gd name="connsiteY9" fmla="*/ 159429 h 1789446"/>
              <a:gd name="connsiteX10" fmla="*/ 3180522 w 3271962"/>
              <a:gd name="connsiteY10" fmla="*/ 350260 h 1789446"/>
              <a:gd name="connsiteX0" fmla="*/ 3271962 w 3271962"/>
              <a:gd name="connsiteY0" fmla="*/ 205266 h 1803478"/>
              <a:gd name="connsiteX1" fmla="*/ 2361661 w 3271962"/>
              <a:gd name="connsiteY1" fmla="*/ 147 h 1803478"/>
              <a:gd name="connsiteX2" fmla="*/ 1029694 w 3271962"/>
              <a:gd name="connsiteY2" fmla="*/ 340438 h 1803478"/>
              <a:gd name="connsiteX3" fmla="*/ 310101 w 3271962"/>
              <a:gd name="connsiteY3" fmla="*/ 996421 h 1803478"/>
              <a:gd name="connsiteX4" fmla="*/ 0 w 3271962"/>
              <a:gd name="connsiteY4" fmla="*/ 1799502 h 1803478"/>
              <a:gd name="connsiteX5" fmla="*/ 115294 w 3271962"/>
              <a:gd name="connsiteY5" fmla="*/ 1803478 h 1803478"/>
              <a:gd name="connsiteX6" fmla="*/ 258417 w 3271962"/>
              <a:gd name="connsiteY6" fmla="*/ 1386034 h 1803478"/>
              <a:gd name="connsiteX7" fmla="*/ 918375 w 3271962"/>
              <a:gd name="connsiteY7" fmla="*/ 634636 h 1803478"/>
              <a:gd name="connsiteX8" fmla="*/ 1566407 w 3271962"/>
              <a:gd name="connsiteY8" fmla="*/ 304657 h 1803478"/>
              <a:gd name="connsiteX9" fmla="*/ 2584174 w 3271962"/>
              <a:gd name="connsiteY9" fmla="*/ 173461 h 1803478"/>
              <a:gd name="connsiteX10" fmla="*/ 3180522 w 3271962"/>
              <a:gd name="connsiteY10" fmla="*/ 364292 h 1803478"/>
              <a:gd name="connsiteX0" fmla="*/ 3271962 w 3271962"/>
              <a:gd name="connsiteY0" fmla="*/ 206538 h 1804750"/>
              <a:gd name="connsiteX1" fmla="*/ 2361661 w 3271962"/>
              <a:gd name="connsiteY1" fmla="*/ 1419 h 1804750"/>
              <a:gd name="connsiteX2" fmla="*/ 1029694 w 3271962"/>
              <a:gd name="connsiteY2" fmla="*/ 341710 h 1804750"/>
              <a:gd name="connsiteX3" fmla="*/ 310101 w 3271962"/>
              <a:gd name="connsiteY3" fmla="*/ 997693 h 1804750"/>
              <a:gd name="connsiteX4" fmla="*/ 0 w 3271962"/>
              <a:gd name="connsiteY4" fmla="*/ 1800774 h 1804750"/>
              <a:gd name="connsiteX5" fmla="*/ 115294 w 3271962"/>
              <a:gd name="connsiteY5" fmla="*/ 1804750 h 1804750"/>
              <a:gd name="connsiteX6" fmla="*/ 258417 w 3271962"/>
              <a:gd name="connsiteY6" fmla="*/ 1387306 h 1804750"/>
              <a:gd name="connsiteX7" fmla="*/ 918375 w 3271962"/>
              <a:gd name="connsiteY7" fmla="*/ 635908 h 1804750"/>
              <a:gd name="connsiteX8" fmla="*/ 1566407 w 3271962"/>
              <a:gd name="connsiteY8" fmla="*/ 305929 h 1804750"/>
              <a:gd name="connsiteX9" fmla="*/ 2584174 w 3271962"/>
              <a:gd name="connsiteY9" fmla="*/ 174733 h 1804750"/>
              <a:gd name="connsiteX10" fmla="*/ 3180522 w 3271962"/>
              <a:gd name="connsiteY10" fmla="*/ 365564 h 1804750"/>
              <a:gd name="connsiteX0" fmla="*/ 3271962 w 3271962"/>
              <a:gd name="connsiteY0" fmla="*/ 206538 h 1804750"/>
              <a:gd name="connsiteX1" fmla="*/ 2361661 w 3271962"/>
              <a:gd name="connsiteY1" fmla="*/ 1419 h 1804750"/>
              <a:gd name="connsiteX2" fmla="*/ 1029694 w 3271962"/>
              <a:gd name="connsiteY2" fmla="*/ 341710 h 1804750"/>
              <a:gd name="connsiteX3" fmla="*/ 310101 w 3271962"/>
              <a:gd name="connsiteY3" fmla="*/ 997693 h 1804750"/>
              <a:gd name="connsiteX4" fmla="*/ 0 w 3271962"/>
              <a:gd name="connsiteY4" fmla="*/ 1800774 h 1804750"/>
              <a:gd name="connsiteX5" fmla="*/ 115294 w 3271962"/>
              <a:gd name="connsiteY5" fmla="*/ 1804750 h 1804750"/>
              <a:gd name="connsiteX6" fmla="*/ 258417 w 3271962"/>
              <a:gd name="connsiteY6" fmla="*/ 1387306 h 1804750"/>
              <a:gd name="connsiteX7" fmla="*/ 918375 w 3271962"/>
              <a:gd name="connsiteY7" fmla="*/ 635908 h 1804750"/>
              <a:gd name="connsiteX8" fmla="*/ 1566407 w 3271962"/>
              <a:gd name="connsiteY8" fmla="*/ 305929 h 1804750"/>
              <a:gd name="connsiteX9" fmla="*/ 2584174 w 3271962"/>
              <a:gd name="connsiteY9" fmla="*/ 174733 h 1804750"/>
              <a:gd name="connsiteX10" fmla="*/ 3180522 w 3271962"/>
              <a:gd name="connsiteY10" fmla="*/ 365564 h 1804750"/>
              <a:gd name="connsiteX0" fmla="*/ 3271962 w 3271962"/>
              <a:gd name="connsiteY0" fmla="*/ 206538 h 1804750"/>
              <a:gd name="connsiteX1" fmla="*/ 2361661 w 3271962"/>
              <a:gd name="connsiteY1" fmla="*/ 1419 h 1804750"/>
              <a:gd name="connsiteX2" fmla="*/ 1029694 w 3271962"/>
              <a:gd name="connsiteY2" fmla="*/ 341710 h 1804750"/>
              <a:gd name="connsiteX3" fmla="*/ 310101 w 3271962"/>
              <a:gd name="connsiteY3" fmla="*/ 997693 h 1804750"/>
              <a:gd name="connsiteX4" fmla="*/ 0 w 3271962"/>
              <a:gd name="connsiteY4" fmla="*/ 1800774 h 1804750"/>
              <a:gd name="connsiteX5" fmla="*/ 115294 w 3271962"/>
              <a:gd name="connsiteY5" fmla="*/ 1804750 h 1804750"/>
              <a:gd name="connsiteX6" fmla="*/ 258417 w 3271962"/>
              <a:gd name="connsiteY6" fmla="*/ 1387306 h 1804750"/>
              <a:gd name="connsiteX7" fmla="*/ 918375 w 3271962"/>
              <a:gd name="connsiteY7" fmla="*/ 635908 h 1804750"/>
              <a:gd name="connsiteX8" fmla="*/ 1566407 w 3271962"/>
              <a:gd name="connsiteY8" fmla="*/ 305929 h 1804750"/>
              <a:gd name="connsiteX9" fmla="*/ 2584174 w 3271962"/>
              <a:gd name="connsiteY9" fmla="*/ 174733 h 1804750"/>
              <a:gd name="connsiteX10" fmla="*/ 3180522 w 3271962"/>
              <a:gd name="connsiteY10" fmla="*/ 365564 h 1804750"/>
              <a:gd name="connsiteX0" fmla="*/ 3271962 w 3271962"/>
              <a:gd name="connsiteY0" fmla="*/ 206769 h 1804981"/>
              <a:gd name="connsiteX1" fmla="*/ 2361661 w 3271962"/>
              <a:gd name="connsiteY1" fmla="*/ 1650 h 1804981"/>
              <a:gd name="connsiteX2" fmla="*/ 1029694 w 3271962"/>
              <a:gd name="connsiteY2" fmla="*/ 341941 h 1804981"/>
              <a:gd name="connsiteX3" fmla="*/ 310101 w 3271962"/>
              <a:gd name="connsiteY3" fmla="*/ 997924 h 1804981"/>
              <a:gd name="connsiteX4" fmla="*/ 0 w 3271962"/>
              <a:gd name="connsiteY4" fmla="*/ 1801005 h 1804981"/>
              <a:gd name="connsiteX5" fmla="*/ 115294 w 3271962"/>
              <a:gd name="connsiteY5" fmla="*/ 1804981 h 1804981"/>
              <a:gd name="connsiteX6" fmla="*/ 258417 w 3271962"/>
              <a:gd name="connsiteY6" fmla="*/ 1387537 h 1804981"/>
              <a:gd name="connsiteX7" fmla="*/ 918375 w 3271962"/>
              <a:gd name="connsiteY7" fmla="*/ 636139 h 1804981"/>
              <a:gd name="connsiteX8" fmla="*/ 1566407 w 3271962"/>
              <a:gd name="connsiteY8" fmla="*/ 306160 h 1804981"/>
              <a:gd name="connsiteX9" fmla="*/ 2584174 w 3271962"/>
              <a:gd name="connsiteY9" fmla="*/ 174964 h 1804981"/>
              <a:gd name="connsiteX10" fmla="*/ 3180522 w 3271962"/>
              <a:gd name="connsiteY10" fmla="*/ 365795 h 180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1962" h="1804981">
                <a:moveTo>
                  <a:pt x="3271962" y="206769"/>
                </a:moveTo>
                <a:cubicBezTo>
                  <a:pt x="3054254" y="119345"/>
                  <a:pt x="2878904" y="19949"/>
                  <a:pt x="2361661" y="1650"/>
                </a:cubicBezTo>
                <a:cubicBezTo>
                  <a:pt x="1797770" y="-18299"/>
                  <a:pt x="1386861" y="145415"/>
                  <a:pt x="1029694" y="341941"/>
                </a:cubicBezTo>
                <a:cubicBezTo>
                  <a:pt x="696667" y="525184"/>
                  <a:pt x="498454" y="761815"/>
                  <a:pt x="310101" y="997924"/>
                </a:cubicBezTo>
                <a:cubicBezTo>
                  <a:pt x="131149" y="1222248"/>
                  <a:pt x="31929" y="1638086"/>
                  <a:pt x="0" y="1801005"/>
                </a:cubicBezTo>
                <a:lnTo>
                  <a:pt x="115294" y="1804981"/>
                </a:lnTo>
                <a:cubicBezTo>
                  <a:pt x="120263" y="1740832"/>
                  <a:pt x="158417" y="1601697"/>
                  <a:pt x="258417" y="1387537"/>
                </a:cubicBezTo>
                <a:cubicBezTo>
                  <a:pt x="382738" y="1121292"/>
                  <a:pt x="688220" y="800560"/>
                  <a:pt x="918375" y="636139"/>
                </a:cubicBezTo>
                <a:cubicBezTo>
                  <a:pt x="1150660" y="470197"/>
                  <a:pt x="1296528" y="406925"/>
                  <a:pt x="1566407" y="306160"/>
                </a:cubicBezTo>
                <a:cubicBezTo>
                  <a:pt x="1848802" y="200722"/>
                  <a:pt x="2299204" y="135781"/>
                  <a:pt x="2584174" y="174964"/>
                </a:cubicBezTo>
                <a:cubicBezTo>
                  <a:pt x="2790941" y="203394"/>
                  <a:pt x="3100801" y="325997"/>
                  <a:pt x="3180522" y="365795"/>
                </a:cubicBezTo>
              </a:path>
            </a:pathLst>
          </a:custGeom>
          <a:solidFill>
            <a:srgbClr val="FEFF00">
              <a:alpha val="25000"/>
            </a:srgbClr>
          </a:solidFill>
          <a:ln w="254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6830AF20-25A7-C544-BC0B-3F7071995473}"/>
              </a:ext>
            </a:extLst>
          </p:cNvPr>
          <p:cNvSpPr/>
          <p:nvPr/>
        </p:nvSpPr>
        <p:spPr>
          <a:xfrm>
            <a:off x="4000500" y="4381500"/>
            <a:ext cx="641350" cy="295275"/>
          </a:xfrm>
          <a:custGeom>
            <a:avLst/>
            <a:gdLst>
              <a:gd name="connsiteX0" fmla="*/ 641350 w 641350"/>
              <a:gd name="connsiteY0" fmla="*/ 165100 h 295275"/>
              <a:gd name="connsiteX1" fmla="*/ 638175 w 641350"/>
              <a:gd name="connsiteY1" fmla="*/ 295275 h 295275"/>
              <a:gd name="connsiteX2" fmla="*/ 501650 w 641350"/>
              <a:gd name="connsiteY2" fmla="*/ 295275 h 295275"/>
              <a:gd name="connsiteX3" fmla="*/ 342900 w 641350"/>
              <a:gd name="connsiteY3" fmla="*/ 282575 h 295275"/>
              <a:gd name="connsiteX4" fmla="*/ 212725 w 641350"/>
              <a:gd name="connsiteY4" fmla="*/ 247650 h 295275"/>
              <a:gd name="connsiteX5" fmla="*/ 79375 w 641350"/>
              <a:gd name="connsiteY5" fmla="*/ 206375 h 295275"/>
              <a:gd name="connsiteX6" fmla="*/ 0 w 641350"/>
              <a:gd name="connsiteY6" fmla="*/ 130175 h 295275"/>
              <a:gd name="connsiteX7" fmla="*/ 130175 w 641350"/>
              <a:gd name="connsiteY7" fmla="*/ 0 h 295275"/>
              <a:gd name="connsiteX8" fmla="*/ 260350 w 641350"/>
              <a:gd name="connsiteY8" fmla="*/ 79375 h 295275"/>
              <a:gd name="connsiteX9" fmla="*/ 425450 w 641350"/>
              <a:gd name="connsiteY9" fmla="*/ 130175 h 295275"/>
              <a:gd name="connsiteX10" fmla="*/ 581025 w 641350"/>
              <a:gd name="connsiteY10" fmla="*/ 142875 h 295275"/>
              <a:gd name="connsiteX11" fmla="*/ 641350 w 641350"/>
              <a:gd name="connsiteY11" fmla="*/ 16510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1350" h="295275">
                <a:moveTo>
                  <a:pt x="641350" y="165100"/>
                </a:moveTo>
                <a:cubicBezTo>
                  <a:pt x="640292" y="208492"/>
                  <a:pt x="639233" y="251883"/>
                  <a:pt x="638175" y="295275"/>
                </a:cubicBezTo>
                <a:lnTo>
                  <a:pt x="501650" y="295275"/>
                </a:lnTo>
                <a:lnTo>
                  <a:pt x="342900" y="282575"/>
                </a:lnTo>
                <a:lnTo>
                  <a:pt x="212725" y="247650"/>
                </a:lnTo>
                <a:lnTo>
                  <a:pt x="79375" y="206375"/>
                </a:lnTo>
                <a:lnTo>
                  <a:pt x="0" y="130175"/>
                </a:lnTo>
                <a:lnTo>
                  <a:pt x="130175" y="0"/>
                </a:lnTo>
                <a:lnTo>
                  <a:pt x="260350" y="79375"/>
                </a:lnTo>
                <a:lnTo>
                  <a:pt x="425450" y="130175"/>
                </a:lnTo>
                <a:lnTo>
                  <a:pt x="581025" y="142875"/>
                </a:lnTo>
                <a:lnTo>
                  <a:pt x="641350" y="165100"/>
                </a:lnTo>
                <a:close/>
              </a:path>
            </a:pathLst>
          </a:custGeom>
          <a:solidFill>
            <a:srgbClr val="FEFF00">
              <a:alpha val="25000"/>
            </a:srgbClr>
          </a:solidFill>
          <a:ln w="19050" cap="rnd">
            <a:solidFill>
              <a:srgbClr val="FE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eform 11">
            <a:extLst>
              <a:ext uri="{FF2B5EF4-FFF2-40B4-BE49-F238E27FC236}">
                <a16:creationId xmlns:a16="http://schemas.microsoft.com/office/drawing/2014/main" id="{ED9C0FAF-5B24-554C-8275-620248271BF6}"/>
              </a:ext>
            </a:extLst>
          </p:cNvPr>
          <p:cNvSpPr/>
          <p:nvPr/>
        </p:nvSpPr>
        <p:spPr>
          <a:xfrm>
            <a:off x="5546725" y="2616200"/>
            <a:ext cx="419100" cy="523875"/>
          </a:xfrm>
          <a:custGeom>
            <a:avLst/>
            <a:gdLst>
              <a:gd name="connsiteX0" fmla="*/ 301625 w 419100"/>
              <a:gd name="connsiteY0" fmla="*/ 523875 h 523875"/>
              <a:gd name="connsiteX1" fmla="*/ 260350 w 419100"/>
              <a:gd name="connsiteY1" fmla="*/ 422275 h 523875"/>
              <a:gd name="connsiteX2" fmla="*/ 168275 w 419100"/>
              <a:gd name="connsiteY2" fmla="*/ 292100 h 523875"/>
              <a:gd name="connsiteX3" fmla="*/ 85725 w 419100"/>
              <a:gd name="connsiteY3" fmla="*/ 168275 h 523875"/>
              <a:gd name="connsiteX4" fmla="*/ 0 w 419100"/>
              <a:gd name="connsiteY4" fmla="*/ 79375 h 523875"/>
              <a:gd name="connsiteX5" fmla="*/ 101600 w 419100"/>
              <a:gd name="connsiteY5" fmla="*/ 0 h 523875"/>
              <a:gd name="connsiteX6" fmla="*/ 247650 w 419100"/>
              <a:gd name="connsiteY6" fmla="*/ 168275 h 523875"/>
              <a:gd name="connsiteX7" fmla="*/ 419100 w 419100"/>
              <a:gd name="connsiteY7" fmla="*/ 447675 h 523875"/>
              <a:gd name="connsiteX8" fmla="*/ 301625 w 419100"/>
              <a:gd name="connsiteY8"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523875">
                <a:moveTo>
                  <a:pt x="301625" y="523875"/>
                </a:moveTo>
                <a:lnTo>
                  <a:pt x="260350" y="422275"/>
                </a:lnTo>
                <a:lnTo>
                  <a:pt x="168275" y="292100"/>
                </a:lnTo>
                <a:lnTo>
                  <a:pt x="85725" y="168275"/>
                </a:lnTo>
                <a:lnTo>
                  <a:pt x="0" y="79375"/>
                </a:lnTo>
                <a:lnTo>
                  <a:pt x="101600" y="0"/>
                </a:lnTo>
                <a:lnTo>
                  <a:pt x="247650" y="168275"/>
                </a:lnTo>
                <a:lnTo>
                  <a:pt x="419100" y="447675"/>
                </a:lnTo>
                <a:lnTo>
                  <a:pt x="301625" y="523875"/>
                </a:lnTo>
                <a:close/>
              </a:path>
            </a:pathLst>
          </a:custGeom>
          <a:solidFill>
            <a:srgbClr val="FEFF00">
              <a:alpha val="25000"/>
            </a:srgbClr>
          </a:solidFill>
          <a:ln w="2540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939727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loor&#10;&#10;Description automatically generated">
            <a:extLst>
              <a:ext uri="{FF2B5EF4-FFF2-40B4-BE49-F238E27FC236}">
                <a16:creationId xmlns:a16="http://schemas.microsoft.com/office/drawing/2014/main" id="{4B6F47CE-EEE9-3647-BBF5-32F82B96C7D6}"/>
              </a:ext>
            </a:extLst>
          </p:cNvPr>
          <p:cNvPicPr>
            <a:picLocks noChangeAspect="1"/>
          </p:cNvPicPr>
          <p:nvPr/>
        </p:nvPicPr>
        <p:blipFill rotWithShape="1">
          <a:blip r:embed="rId3">
            <a:extLst>
              <a:ext uri="{28A0092B-C50C-407E-A947-70E740481C1C}">
                <a14:useLocalDpi xmlns:a14="http://schemas.microsoft.com/office/drawing/2010/main" val="0"/>
              </a:ext>
            </a:extLst>
          </a:blip>
          <a:srcRect t="6100" b="9149"/>
          <a:stretch/>
        </p:blipFill>
        <p:spPr>
          <a:xfrm>
            <a:off x="0" y="0"/>
            <a:ext cx="9144000" cy="6705600"/>
          </a:xfrm>
          <a:prstGeom prst="rect">
            <a:avLst/>
          </a:prstGeom>
        </p:spPr>
      </p:pic>
      <p:sp>
        <p:nvSpPr>
          <p:cNvPr id="3" name="Text Placeholder 2"/>
          <p:cNvSpPr>
            <a:spLocks noGrp="1"/>
          </p:cNvSpPr>
          <p:nvPr>
            <p:ph type="body" sz="quarter" idx="10"/>
          </p:nvPr>
        </p:nvSpPr>
        <p:spPr/>
        <p:txBody>
          <a:bodyPr/>
          <a:lstStyle/>
          <a:p>
            <a:pPr lvl="0"/>
            <a:r>
              <a:rPr lang="en-US" dirty="0"/>
              <a:t>Bowl with an Aramaic incantation, from Nippur, circa 3rd–8th centuries AD</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And you know what is restraining him now</a:t>
            </a:r>
          </a:p>
        </p:txBody>
      </p:sp>
    </p:spTree>
    <p:extLst>
      <p:ext uri="{BB962C8B-B14F-4D97-AF65-F5344CB8AC3E}">
        <p14:creationId xmlns:p14="http://schemas.microsoft.com/office/powerpoint/2010/main" val="34274800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text on a white background&#10;&#10;Description automatically generated">
            <a:extLst>
              <a:ext uri="{FF2B5EF4-FFF2-40B4-BE49-F238E27FC236}">
                <a16:creationId xmlns:a16="http://schemas.microsoft.com/office/drawing/2014/main" id="{DA0C6CB5-F5DD-4681-9F6F-66D9B23FD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a:extLst>
              <a:ext uri="{FF2B5EF4-FFF2-40B4-BE49-F238E27FC236}">
                <a16:creationId xmlns:a16="http://schemas.microsoft.com/office/drawing/2014/main" id="{A0C7A0C5-90AF-4B50-9499-59B1D2C514DA}"/>
              </a:ext>
            </a:extLst>
          </p:cNvPr>
          <p:cNvSpPr>
            <a:spLocks noGrp="1"/>
          </p:cNvSpPr>
          <p:nvPr>
            <p:ph type="body" sz="quarter" idx="10"/>
          </p:nvPr>
        </p:nvSpPr>
        <p:spPr/>
        <p:txBody>
          <a:bodyPr/>
          <a:lstStyle/>
          <a:p>
            <a:r>
              <a:rPr lang="en-US" dirty="0"/>
              <a:t>Commentary of the Habakkuk Scroll (1QpHab), late 1st century BC</a:t>
            </a:r>
          </a:p>
        </p:txBody>
      </p:sp>
      <p:sp>
        <p:nvSpPr>
          <p:cNvPr id="3" name="Text Placeholder 2">
            <a:extLst>
              <a:ext uri="{FF2B5EF4-FFF2-40B4-BE49-F238E27FC236}">
                <a16:creationId xmlns:a16="http://schemas.microsoft.com/office/drawing/2014/main" id="{68AF3B95-1090-4515-AA46-ACF6603F16CF}"/>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AC18A7E2-3CEB-44BB-8E3C-E417C19C9FEC}"/>
              </a:ext>
            </a:extLst>
          </p:cNvPr>
          <p:cNvSpPr>
            <a:spLocks noGrp="1"/>
          </p:cNvSpPr>
          <p:nvPr>
            <p:ph type="title"/>
          </p:nvPr>
        </p:nvSpPr>
        <p:spPr/>
        <p:txBody>
          <a:bodyPr/>
          <a:lstStyle/>
          <a:p>
            <a:r>
              <a:rPr lang="en-US" dirty="0"/>
              <a:t>The mystery of lawlessness is already at work</a:t>
            </a:r>
          </a:p>
        </p:txBody>
      </p:sp>
    </p:spTree>
    <p:extLst>
      <p:ext uri="{BB962C8B-B14F-4D97-AF65-F5344CB8AC3E}">
        <p14:creationId xmlns:p14="http://schemas.microsoft.com/office/powerpoint/2010/main" val="4243296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text on a white background&#10;&#10;Description automatically generated">
            <a:extLst>
              <a:ext uri="{FF2B5EF4-FFF2-40B4-BE49-F238E27FC236}">
                <a16:creationId xmlns:a16="http://schemas.microsoft.com/office/drawing/2014/main" id="{0B171C8A-FAEE-44A7-8EB3-2E0BAC288A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a:extLst>
              <a:ext uri="{FF2B5EF4-FFF2-40B4-BE49-F238E27FC236}">
                <a16:creationId xmlns:a16="http://schemas.microsoft.com/office/drawing/2014/main" id="{A0C7A0C5-90AF-4B50-9499-59B1D2C514DA}"/>
              </a:ext>
            </a:extLst>
          </p:cNvPr>
          <p:cNvSpPr>
            <a:spLocks noGrp="1"/>
          </p:cNvSpPr>
          <p:nvPr>
            <p:ph type="body" sz="quarter" idx="10"/>
          </p:nvPr>
        </p:nvSpPr>
        <p:spPr/>
        <p:txBody>
          <a:bodyPr/>
          <a:lstStyle/>
          <a:p>
            <a:r>
              <a:rPr lang="en-US" dirty="0"/>
              <a:t>Commentary of the Habakkuk Scroll (1QpHab), late 1st century BC</a:t>
            </a:r>
          </a:p>
        </p:txBody>
      </p:sp>
      <p:sp>
        <p:nvSpPr>
          <p:cNvPr id="3" name="Text Placeholder 2">
            <a:extLst>
              <a:ext uri="{FF2B5EF4-FFF2-40B4-BE49-F238E27FC236}">
                <a16:creationId xmlns:a16="http://schemas.microsoft.com/office/drawing/2014/main" id="{68AF3B95-1090-4515-AA46-ACF6603F16CF}"/>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AC18A7E2-3CEB-44BB-8E3C-E417C19C9FEC}"/>
              </a:ext>
            </a:extLst>
          </p:cNvPr>
          <p:cNvSpPr>
            <a:spLocks noGrp="1"/>
          </p:cNvSpPr>
          <p:nvPr>
            <p:ph type="title"/>
          </p:nvPr>
        </p:nvSpPr>
        <p:spPr/>
        <p:txBody>
          <a:bodyPr/>
          <a:lstStyle/>
          <a:p>
            <a:r>
              <a:rPr lang="en-US" dirty="0"/>
              <a:t>The mystery of lawlessness is already at work</a:t>
            </a:r>
          </a:p>
        </p:txBody>
      </p:sp>
      <p:sp>
        <p:nvSpPr>
          <p:cNvPr id="5" name="Freeform 4"/>
          <p:cNvSpPr/>
          <p:nvPr/>
        </p:nvSpPr>
        <p:spPr>
          <a:xfrm>
            <a:off x="1676400" y="1973232"/>
            <a:ext cx="4241800" cy="625646"/>
          </a:xfrm>
          <a:custGeom>
            <a:avLst/>
            <a:gdLst>
              <a:gd name="connsiteX0" fmla="*/ 4102100 w 4222750"/>
              <a:gd name="connsiteY0" fmla="*/ 0 h 609600"/>
              <a:gd name="connsiteX1" fmla="*/ 3371850 w 4222750"/>
              <a:gd name="connsiteY1" fmla="*/ 95250 h 609600"/>
              <a:gd name="connsiteX2" fmla="*/ 2635250 w 4222750"/>
              <a:gd name="connsiteY2" fmla="*/ 31750 h 609600"/>
              <a:gd name="connsiteX3" fmla="*/ 1835150 w 4222750"/>
              <a:gd name="connsiteY3" fmla="*/ 152400 h 609600"/>
              <a:gd name="connsiteX4" fmla="*/ 908050 w 4222750"/>
              <a:gd name="connsiteY4" fmla="*/ 133350 h 609600"/>
              <a:gd name="connsiteX5" fmla="*/ 63500 w 4222750"/>
              <a:gd name="connsiteY5" fmla="*/ 107950 h 609600"/>
              <a:gd name="connsiteX6" fmla="*/ 0 w 4222750"/>
              <a:gd name="connsiteY6" fmla="*/ 355600 h 609600"/>
              <a:gd name="connsiteX7" fmla="*/ 698500 w 4222750"/>
              <a:gd name="connsiteY7" fmla="*/ 355600 h 609600"/>
              <a:gd name="connsiteX8" fmla="*/ 1346200 w 4222750"/>
              <a:gd name="connsiteY8" fmla="*/ 387350 h 609600"/>
              <a:gd name="connsiteX9" fmla="*/ 1371600 w 4222750"/>
              <a:gd name="connsiteY9" fmla="*/ 609600 h 609600"/>
              <a:gd name="connsiteX10" fmla="*/ 1924050 w 4222750"/>
              <a:gd name="connsiteY10" fmla="*/ 590550 h 609600"/>
              <a:gd name="connsiteX11" fmla="*/ 2686050 w 4222750"/>
              <a:gd name="connsiteY11" fmla="*/ 495300 h 609600"/>
              <a:gd name="connsiteX12" fmla="*/ 3422650 w 4222750"/>
              <a:gd name="connsiteY12" fmla="*/ 577850 h 609600"/>
              <a:gd name="connsiteX13" fmla="*/ 4222750 w 4222750"/>
              <a:gd name="connsiteY13" fmla="*/ 488950 h 609600"/>
              <a:gd name="connsiteX14" fmla="*/ 4102100 w 4222750"/>
              <a:gd name="connsiteY14" fmla="*/ 0 h 609600"/>
              <a:gd name="connsiteX0" fmla="*/ 4102100 w 4222750"/>
              <a:gd name="connsiteY0" fmla="*/ 16118 h 625718"/>
              <a:gd name="connsiteX1" fmla="*/ 3371850 w 4222750"/>
              <a:gd name="connsiteY1" fmla="*/ 111368 h 625718"/>
              <a:gd name="connsiteX2" fmla="*/ 2635250 w 4222750"/>
              <a:gd name="connsiteY2" fmla="*/ 47868 h 625718"/>
              <a:gd name="connsiteX3" fmla="*/ 1835150 w 4222750"/>
              <a:gd name="connsiteY3" fmla="*/ 168518 h 625718"/>
              <a:gd name="connsiteX4" fmla="*/ 908050 w 4222750"/>
              <a:gd name="connsiteY4" fmla="*/ 149468 h 625718"/>
              <a:gd name="connsiteX5" fmla="*/ 63500 w 4222750"/>
              <a:gd name="connsiteY5" fmla="*/ 124068 h 625718"/>
              <a:gd name="connsiteX6" fmla="*/ 0 w 4222750"/>
              <a:gd name="connsiteY6" fmla="*/ 371718 h 625718"/>
              <a:gd name="connsiteX7" fmla="*/ 698500 w 4222750"/>
              <a:gd name="connsiteY7" fmla="*/ 371718 h 625718"/>
              <a:gd name="connsiteX8" fmla="*/ 1346200 w 4222750"/>
              <a:gd name="connsiteY8" fmla="*/ 403468 h 625718"/>
              <a:gd name="connsiteX9" fmla="*/ 1371600 w 4222750"/>
              <a:gd name="connsiteY9" fmla="*/ 625718 h 625718"/>
              <a:gd name="connsiteX10" fmla="*/ 1924050 w 4222750"/>
              <a:gd name="connsiteY10" fmla="*/ 606668 h 625718"/>
              <a:gd name="connsiteX11" fmla="*/ 2686050 w 4222750"/>
              <a:gd name="connsiteY11" fmla="*/ 511418 h 625718"/>
              <a:gd name="connsiteX12" fmla="*/ 3422650 w 4222750"/>
              <a:gd name="connsiteY12" fmla="*/ 593968 h 625718"/>
              <a:gd name="connsiteX13" fmla="*/ 4222750 w 4222750"/>
              <a:gd name="connsiteY13" fmla="*/ 505068 h 625718"/>
              <a:gd name="connsiteX14" fmla="*/ 4102100 w 4222750"/>
              <a:gd name="connsiteY14" fmla="*/ 16118 h 625718"/>
              <a:gd name="connsiteX0" fmla="*/ 4102100 w 4222750"/>
              <a:gd name="connsiteY0" fmla="*/ 16118 h 625718"/>
              <a:gd name="connsiteX1" fmla="*/ 3371850 w 4222750"/>
              <a:gd name="connsiteY1" fmla="*/ 111368 h 625718"/>
              <a:gd name="connsiteX2" fmla="*/ 2635250 w 4222750"/>
              <a:gd name="connsiteY2" fmla="*/ 47868 h 625718"/>
              <a:gd name="connsiteX3" fmla="*/ 1835150 w 4222750"/>
              <a:gd name="connsiteY3" fmla="*/ 168518 h 625718"/>
              <a:gd name="connsiteX4" fmla="*/ 908050 w 4222750"/>
              <a:gd name="connsiteY4" fmla="*/ 149468 h 625718"/>
              <a:gd name="connsiteX5" fmla="*/ 63500 w 4222750"/>
              <a:gd name="connsiteY5" fmla="*/ 124068 h 625718"/>
              <a:gd name="connsiteX6" fmla="*/ 0 w 4222750"/>
              <a:gd name="connsiteY6" fmla="*/ 371718 h 625718"/>
              <a:gd name="connsiteX7" fmla="*/ 698500 w 4222750"/>
              <a:gd name="connsiteY7" fmla="*/ 371718 h 625718"/>
              <a:gd name="connsiteX8" fmla="*/ 1346200 w 4222750"/>
              <a:gd name="connsiteY8" fmla="*/ 403468 h 625718"/>
              <a:gd name="connsiteX9" fmla="*/ 1371600 w 4222750"/>
              <a:gd name="connsiteY9" fmla="*/ 625718 h 625718"/>
              <a:gd name="connsiteX10" fmla="*/ 1924050 w 4222750"/>
              <a:gd name="connsiteY10" fmla="*/ 606668 h 625718"/>
              <a:gd name="connsiteX11" fmla="*/ 2686050 w 4222750"/>
              <a:gd name="connsiteY11" fmla="*/ 511418 h 625718"/>
              <a:gd name="connsiteX12" fmla="*/ 3422650 w 4222750"/>
              <a:gd name="connsiteY12" fmla="*/ 593968 h 625718"/>
              <a:gd name="connsiteX13" fmla="*/ 4222750 w 4222750"/>
              <a:gd name="connsiteY13" fmla="*/ 505068 h 625718"/>
              <a:gd name="connsiteX14" fmla="*/ 4102100 w 4222750"/>
              <a:gd name="connsiteY14" fmla="*/ 16118 h 625718"/>
              <a:gd name="connsiteX0" fmla="*/ 4102100 w 4222750"/>
              <a:gd name="connsiteY0" fmla="*/ 16118 h 625718"/>
              <a:gd name="connsiteX1" fmla="*/ 3371850 w 4222750"/>
              <a:gd name="connsiteY1" fmla="*/ 111368 h 625718"/>
              <a:gd name="connsiteX2" fmla="*/ 2635250 w 4222750"/>
              <a:gd name="connsiteY2" fmla="*/ 47868 h 625718"/>
              <a:gd name="connsiteX3" fmla="*/ 1835150 w 4222750"/>
              <a:gd name="connsiteY3" fmla="*/ 168518 h 625718"/>
              <a:gd name="connsiteX4" fmla="*/ 908050 w 4222750"/>
              <a:gd name="connsiteY4" fmla="*/ 149468 h 625718"/>
              <a:gd name="connsiteX5" fmla="*/ 63500 w 4222750"/>
              <a:gd name="connsiteY5" fmla="*/ 124068 h 625718"/>
              <a:gd name="connsiteX6" fmla="*/ 0 w 4222750"/>
              <a:gd name="connsiteY6" fmla="*/ 371718 h 625718"/>
              <a:gd name="connsiteX7" fmla="*/ 698500 w 4222750"/>
              <a:gd name="connsiteY7" fmla="*/ 371718 h 625718"/>
              <a:gd name="connsiteX8" fmla="*/ 1346200 w 4222750"/>
              <a:gd name="connsiteY8" fmla="*/ 403468 h 625718"/>
              <a:gd name="connsiteX9" fmla="*/ 1371600 w 4222750"/>
              <a:gd name="connsiteY9" fmla="*/ 625718 h 625718"/>
              <a:gd name="connsiteX10" fmla="*/ 1924050 w 4222750"/>
              <a:gd name="connsiteY10" fmla="*/ 606668 h 625718"/>
              <a:gd name="connsiteX11" fmla="*/ 2686050 w 4222750"/>
              <a:gd name="connsiteY11" fmla="*/ 511418 h 625718"/>
              <a:gd name="connsiteX12" fmla="*/ 3422650 w 4222750"/>
              <a:gd name="connsiteY12" fmla="*/ 593968 h 625718"/>
              <a:gd name="connsiteX13" fmla="*/ 4222750 w 4222750"/>
              <a:gd name="connsiteY13" fmla="*/ 505068 h 625718"/>
              <a:gd name="connsiteX14" fmla="*/ 4102100 w 4222750"/>
              <a:gd name="connsiteY14" fmla="*/ 16118 h 625718"/>
              <a:gd name="connsiteX0" fmla="*/ 4102100 w 4222750"/>
              <a:gd name="connsiteY0" fmla="*/ 16118 h 640146"/>
              <a:gd name="connsiteX1" fmla="*/ 3371850 w 4222750"/>
              <a:gd name="connsiteY1" fmla="*/ 111368 h 640146"/>
              <a:gd name="connsiteX2" fmla="*/ 2635250 w 4222750"/>
              <a:gd name="connsiteY2" fmla="*/ 47868 h 640146"/>
              <a:gd name="connsiteX3" fmla="*/ 1835150 w 4222750"/>
              <a:gd name="connsiteY3" fmla="*/ 168518 h 640146"/>
              <a:gd name="connsiteX4" fmla="*/ 908050 w 4222750"/>
              <a:gd name="connsiteY4" fmla="*/ 149468 h 640146"/>
              <a:gd name="connsiteX5" fmla="*/ 63500 w 4222750"/>
              <a:gd name="connsiteY5" fmla="*/ 124068 h 640146"/>
              <a:gd name="connsiteX6" fmla="*/ 0 w 4222750"/>
              <a:gd name="connsiteY6" fmla="*/ 371718 h 640146"/>
              <a:gd name="connsiteX7" fmla="*/ 698500 w 4222750"/>
              <a:gd name="connsiteY7" fmla="*/ 371718 h 640146"/>
              <a:gd name="connsiteX8" fmla="*/ 1346200 w 4222750"/>
              <a:gd name="connsiteY8" fmla="*/ 403468 h 640146"/>
              <a:gd name="connsiteX9" fmla="*/ 1371600 w 4222750"/>
              <a:gd name="connsiteY9" fmla="*/ 625718 h 640146"/>
              <a:gd name="connsiteX10" fmla="*/ 1924050 w 4222750"/>
              <a:gd name="connsiteY10" fmla="*/ 606668 h 640146"/>
              <a:gd name="connsiteX11" fmla="*/ 2686050 w 4222750"/>
              <a:gd name="connsiteY11" fmla="*/ 511418 h 640146"/>
              <a:gd name="connsiteX12" fmla="*/ 3422650 w 4222750"/>
              <a:gd name="connsiteY12" fmla="*/ 593968 h 640146"/>
              <a:gd name="connsiteX13" fmla="*/ 4222750 w 4222750"/>
              <a:gd name="connsiteY13" fmla="*/ 505068 h 640146"/>
              <a:gd name="connsiteX14" fmla="*/ 4102100 w 4222750"/>
              <a:gd name="connsiteY14" fmla="*/ 16118 h 640146"/>
              <a:gd name="connsiteX0" fmla="*/ 4216400 w 4222750"/>
              <a:gd name="connsiteY0" fmla="*/ 16560 h 634238"/>
              <a:gd name="connsiteX1" fmla="*/ 3371850 w 4222750"/>
              <a:gd name="connsiteY1" fmla="*/ 105460 h 634238"/>
              <a:gd name="connsiteX2" fmla="*/ 2635250 w 4222750"/>
              <a:gd name="connsiteY2" fmla="*/ 41960 h 634238"/>
              <a:gd name="connsiteX3" fmla="*/ 1835150 w 4222750"/>
              <a:gd name="connsiteY3" fmla="*/ 162610 h 634238"/>
              <a:gd name="connsiteX4" fmla="*/ 908050 w 4222750"/>
              <a:gd name="connsiteY4" fmla="*/ 143560 h 634238"/>
              <a:gd name="connsiteX5" fmla="*/ 63500 w 4222750"/>
              <a:gd name="connsiteY5" fmla="*/ 118160 h 634238"/>
              <a:gd name="connsiteX6" fmla="*/ 0 w 4222750"/>
              <a:gd name="connsiteY6" fmla="*/ 365810 h 634238"/>
              <a:gd name="connsiteX7" fmla="*/ 698500 w 4222750"/>
              <a:gd name="connsiteY7" fmla="*/ 365810 h 634238"/>
              <a:gd name="connsiteX8" fmla="*/ 1346200 w 4222750"/>
              <a:gd name="connsiteY8" fmla="*/ 397560 h 634238"/>
              <a:gd name="connsiteX9" fmla="*/ 1371600 w 4222750"/>
              <a:gd name="connsiteY9" fmla="*/ 619810 h 634238"/>
              <a:gd name="connsiteX10" fmla="*/ 1924050 w 4222750"/>
              <a:gd name="connsiteY10" fmla="*/ 600760 h 634238"/>
              <a:gd name="connsiteX11" fmla="*/ 2686050 w 4222750"/>
              <a:gd name="connsiteY11" fmla="*/ 505510 h 634238"/>
              <a:gd name="connsiteX12" fmla="*/ 3422650 w 4222750"/>
              <a:gd name="connsiteY12" fmla="*/ 588060 h 634238"/>
              <a:gd name="connsiteX13" fmla="*/ 4222750 w 4222750"/>
              <a:gd name="connsiteY13" fmla="*/ 499160 h 634238"/>
              <a:gd name="connsiteX14" fmla="*/ 4216400 w 4222750"/>
              <a:gd name="connsiteY14" fmla="*/ 16560 h 634238"/>
              <a:gd name="connsiteX0" fmla="*/ 4216400 w 4222750"/>
              <a:gd name="connsiteY0" fmla="*/ 0 h 617678"/>
              <a:gd name="connsiteX1" fmla="*/ 3371850 w 4222750"/>
              <a:gd name="connsiteY1" fmla="*/ 88900 h 617678"/>
              <a:gd name="connsiteX2" fmla="*/ 2635250 w 4222750"/>
              <a:gd name="connsiteY2" fmla="*/ 25400 h 617678"/>
              <a:gd name="connsiteX3" fmla="*/ 1835150 w 4222750"/>
              <a:gd name="connsiteY3" fmla="*/ 146050 h 617678"/>
              <a:gd name="connsiteX4" fmla="*/ 908050 w 4222750"/>
              <a:gd name="connsiteY4" fmla="*/ 127000 h 617678"/>
              <a:gd name="connsiteX5" fmla="*/ 63500 w 4222750"/>
              <a:gd name="connsiteY5" fmla="*/ 101600 h 617678"/>
              <a:gd name="connsiteX6" fmla="*/ 0 w 4222750"/>
              <a:gd name="connsiteY6" fmla="*/ 349250 h 617678"/>
              <a:gd name="connsiteX7" fmla="*/ 698500 w 4222750"/>
              <a:gd name="connsiteY7" fmla="*/ 349250 h 617678"/>
              <a:gd name="connsiteX8" fmla="*/ 1346200 w 4222750"/>
              <a:gd name="connsiteY8" fmla="*/ 381000 h 617678"/>
              <a:gd name="connsiteX9" fmla="*/ 1371600 w 4222750"/>
              <a:gd name="connsiteY9" fmla="*/ 603250 h 617678"/>
              <a:gd name="connsiteX10" fmla="*/ 1924050 w 4222750"/>
              <a:gd name="connsiteY10" fmla="*/ 584200 h 617678"/>
              <a:gd name="connsiteX11" fmla="*/ 2686050 w 4222750"/>
              <a:gd name="connsiteY11" fmla="*/ 488950 h 617678"/>
              <a:gd name="connsiteX12" fmla="*/ 3422650 w 4222750"/>
              <a:gd name="connsiteY12" fmla="*/ 571500 h 617678"/>
              <a:gd name="connsiteX13" fmla="*/ 4222750 w 4222750"/>
              <a:gd name="connsiteY13" fmla="*/ 482600 h 617678"/>
              <a:gd name="connsiteX14" fmla="*/ 4216400 w 4222750"/>
              <a:gd name="connsiteY14" fmla="*/ 0 h 617678"/>
              <a:gd name="connsiteX0" fmla="*/ 4216400 w 4241800"/>
              <a:gd name="connsiteY0" fmla="*/ 0 h 617678"/>
              <a:gd name="connsiteX1" fmla="*/ 3371850 w 4241800"/>
              <a:gd name="connsiteY1" fmla="*/ 88900 h 617678"/>
              <a:gd name="connsiteX2" fmla="*/ 2635250 w 4241800"/>
              <a:gd name="connsiteY2" fmla="*/ 25400 h 617678"/>
              <a:gd name="connsiteX3" fmla="*/ 1835150 w 4241800"/>
              <a:gd name="connsiteY3" fmla="*/ 146050 h 617678"/>
              <a:gd name="connsiteX4" fmla="*/ 908050 w 4241800"/>
              <a:gd name="connsiteY4" fmla="*/ 127000 h 617678"/>
              <a:gd name="connsiteX5" fmla="*/ 63500 w 4241800"/>
              <a:gd name="connsiteY5" fmla="*/ 101600 h 617678"/>
              <a:gd name="connsiteX6" fmla="*/ 0 w 4241800"/>
              <a:gd name="connsiteY6" fmla="*/ 349250 h 617678"/>
              <a:gd name="connsiteX7" fmla="*/ 698500 w 4241800"/>
              <a:gd name="connsiteY7" fmla="*/ 349250 h 617678"/>
              <a:gd name="connsiteX8" fmla="*/ 1346200 w 4241800"/>
              <a:gd name="connsiteY8" fmla="*/ 381000 h 617678"/>
              <a:gd name="connsiteX9" fmla="*/ 1371600 w 4241800"/>
              <a:gd name="connsiteY9" fmla="*/ 603250 h 617678"/>
              <a:gd name="connsiteX10" fmla="*/ 1924050 w 4241800"/>
              <a:gd name="connsiteY10" fmla="*/ 584200 h 617678"/>
              <a:gd name="connsiteX11" fmla="*/ 2686050 w 4241800"/>
              <a:gd name="connsiteY11" fmla="*/ 488950 h 617678"/>
              <a:gd name="connsiteX12" fmla="*/ 3422650 w 4241800"/>
              <a:gd name="connsiteY12" fmla="*/ 571500 h 617678"/>
              <a:gd name="connsiteX13" fmla="*/ 4241800 w 4241800"/>
              <a:gd name="connsiteY13" fmla="*/ 501650 h 617678"/>
              <a:gd name="connsiteX14" fmla="*/ 4216400 w 4241800"/>
              <a:gd name="connsiteY14" fmla="*/ 0 h 617678"/>
              <a:gd name="connsiteX0" fmla="*/ 4216400 w 4241800"/>
              <a:gd name="connsiteY0" fmla="*/ 0 h 617678"/>
              <a:gd name="connsiteX1" fmla="*/ 3371850 w 4241800"/>
              <a:gd name="connsiteY1" fmla="*/ 88900 h 617678"/>
              <a:gd name="connsiteX2" fmla="*/ 2635250 w 4241800"/>
              <a:gd name="connsiteY2" fmla="*/ 25400 h 617678"/>
              <a:gd name="connsiteX3" fmla="*/ 1835150 w 4241800"/>
              <a:gd name="connsiteY3" fmla="*/ 146050 h 617678"/>
              <a:gd name="connsiteX4" fmla="*/ 908050 w 4241800"/>
              <a:gd name="connsiteY4" fmla="*/ 127000 h 617678"/>
              <a:gd name="connsiteX5" fmla="*/ 63500 w 4241800"/>
              <a:gd name="connsiteY5" fmla="*/ 101600 h 617678"/>
              <a:gd name="connsiteX6" fmla="*/ 0 w 4241800"/>
              <a:gd name="connsiteY6" fmla="*/ 349250 h 617678"/>
              <a:gd name="connsiteX7" fmla="*/ 698500 w 4241800"/>
              <a:gd name="connsiteY7" fmla="*/ 349250 h 617678"/>
              <a:gd name="connsiteX8" fmla="*/ 1346200 w 4241800"/>
              <a:gd name="connsiteY8" fmla="*/ 381000 h 617678"/>
              <a:gd name="connsiteX9" fmla="*/ 1371600 w 4241800"/>
              <a:gd name="connsiteY9" fmla="*/ 603250 h 617678"/>
              <a:gd name="connsiteX10" fmla="*/ 1924050 w 4241800"/>
              <a:gd name="connsiteY10" fmla="*/ 584200 h 617678"/>
              <a:gd name="connsiteX11" fmla="*/ 2686050 w 4241800"/>
              <a:gd name="connsiteY11" fmla="*/ 488950 h 617678"/>
              <a:gd name="connsiteX12" fmla="*/ 3422650 w 4241800"/>
              <a:gd name="connsiteY12" fmla="*/ 571500 h 617678"/>
              <a:gd name="connsiteX13" fmla="*/ 4241800 w 4241800"/>
              <a:gd name="connsiteY13" fmla="*/ 501650 h 617678"/>
              <a:gd name="connsiteX14" fmla="*/ 4216400 w 4241800"/>
              <a:gd name="connsiteY14" fmla="*/ 0 h 617678"/>
              <a:gd name="connsiteX0" fmla="*/ 4216400 w 4241800"/>
              <a:gd name="connsiteY0" fmla="*/ 7968 h 625646"/>
              <a:gd name="connsiteX1" fmla="*/ 3371850 w 4241800"/>
              <a:gd name="connsiteY1" fmla="*/ 96868 h 625646"/>
              <a:gd name="connsiteX2" fmla="*/ 2635250 w 4241800"/>
              <a:gd name="connsiteY2" fmla="*/ 33368 h 625646"/>
              <a:gd name="connsiteX3" fmla="*/ 1835150 w 4241800"/>
              <a:gd name="connsiteY3" fmla="*/ 154018 h 625646"/>
              <a:gd name="connsiteX4" fmla="*/ 908050 w 4241800"/>
              <a:gd name="connsiteY4" fmla="*/ 134968 h 625646"/>
              <a:gd name="connsiteX5" fmla="*/ 63500 w 4241800"/>
              <a:gd name="connsiteY5" fmla="*/ 109568 h 625646"/>
              <a:gd name="connsiteX6" fmla="*/ 0 w 4241800"/>
              <a:gd name="connsiteY6" fmla="*/ 357218 h 625646"/>
              <a:gd name="connsiteX7" fmla="*/ 698500 w 4241800"/>
              <a:gd name="connsiteY7" fmla="*/ 357218 h 625646"/>
              <a:gd name="connsiteX8" fmla="*/ 1346200 w 4241800"/>
              <a:gd name="connsiteY8" fmla="*/ 388968 h 625646"/>
              <a:gd name="connsiteX9" fmla="*/ 1371600 w 4241800"/>
              <a:gd name="connsiteY9" fmla="*/ 611218 h 625646"/>
              <a:gd name="connsiteX10" fmla="*/ 1924050 w 4241800"/>
              <a:gd name="connsiteY10" fmla="*/ 592168 h 625646"/>
              <a:gd name="connsiteX11" fmla="*/ 2686050 w 4241800"/>
              <a:gd name="connsiteY11" fmla="*/ 496918 h 625646"/>
              <a:gd name="connsiteX12" fmla="*/ 3422650 w 4241800"/>
              <a:gd name="connsiteY12" fmla="*/ 579468 h 625646"/>
              <a:gd name="connsiteX13" fmla="*/ 4241800 w 4241800"/>
              <a:gd name="connsiteY13" fmla="*/ 509618 h 625646"/>
              <a:gd name="connsiteX14" fmla="*/ 4216400 w 4241800"/>
              <a:gd name="connsiteY14" fmla="*/ 7968 h 625646"/>
              <a:gd name="connsiteX0" fmla="*/ 4216400 w 4241800"/>
              <a:gd name="connsiteY0" fmla="*/ 7968 h 625646"/>
              <a:gd name="connsiteX1" fmla="*/ 3371850 w 4241800"/>
              <a:gd name="connsiteY1" fmla="*/ 96868 h 625646"/>
              <a:gd name="connsiteX2" fmla="*/ 2635250 w 4241800"/>
              <a:gd name="connsiteY2" fmla="*/ 33368 h 625646"/>
              <a:gd name="connsiteX3" fmla="*/ 1835150 w 4241800"/>
              <a:gd name="connsiteY3" fmla="*/ 154018 h 625646"/>
              <a:gd name="connsiteX4" fmla="*/ 908050 w 4241800"/>
              <a:gd name="connsiteY4" fmla="*/ 134968 h 625646"/>
              <a:gd name="connsiteX5" fmla="*/ 63500 w 4241800"/>
              <a:gd name="connsiteY5" fmla="*/ 109568 h 625646"/>
              <a:gd name="connsiteX6" fmla="*/ 0 w 4241800"/>
              <a:gd name="connsiteY6" fmla="*/ 408018 h 625646"/>
              <a:gd name="connsiteX7" fmla="*/ 698500 w 4241800"/>
              <a:gd name="connsiteY7" fmla="*/ 357218 h 625646"/>
              <a:gd name="connsiteX8" fmla="*/ 1346200 w 4241800"/>
              <a:gd name="connsiteY8" fmla="*/ 388968 h 625646"/>
              <a:gd name="connsiteX9" fmla="*/ 1371600 w 4241800"/>
              <a:gd name="connsiteY9" fmla="*/ 611218 h 625646"/>
              <a:gd name="connsiteX10" fmla="*/ 1924050 w 4241800"/>
              <a:gd name="connsiteY10" fmla="*/ 592168 h 625646"/>
              <a:gd name="connsiteX11" fmla="*/ 2686050 w 4241800"/>
              <a:gd name="connsiteY11" fmla="*/ 496918 h 625646"/>
              <a:gd name="connsiteX12" fmla="*/ 3422650 w 4241800"/>
              <a:gd name="connsiteY12" fmla="*/ 579468 h 625646"/>
              <a:gd name="connsiteX13" fmla="*/ 4241800 w 4241800"/>
              <a:gd name="connsiteY13" fmla="*/ 509618 h 625646"/>
              <a:gd name="connsiteX14" fmla="*/ 4216400 w 424180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39800 w 4273550"/>
              <a:gd name="connsiteY4" fmla="*/ 134968 h 625646"/>
              <a:gd name="connsiteX5" fmla="*/ 0 w 4273550"/>
              <a:gd name="connsiteY5" fmla="*/ 122268 h 625646"/>
              <a:gd name="connsiteX6" fmla="*/ 31750 w 4273550"/>
              <a:gd name="connsiteY6" fmla="*/ 408018 h 625646"/>
              <a:gd name="connsiteX7" fmla="*/ 730250 w 4273550"/>
              <a:gd name="connsiteY7" fmla="*/ 357218 h 625646"/>
              <a:gd name="connsiteX8" fmla="*/ 1377950 w 4273550"/>
              <a:gd name="connsiteY8" fmla="*/ 38896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27100 w 4273550"/>
              <a:gd name="connsiteY4" fmla="*/ 103218 h 625646"/>
              <a:gd name="connsiteX5" fmla="*/ 0 w 4273550"/>
              <a:gd name="connsiteY5" fmla="*/ 122268 h 625646"/>
              <a:gd name="connsiteX6" fmla="*/ 31750 w 4273550"/>
              <a:gd name="connsiteY6" fmla="*/ 408018 h 625646"/>
              <a:gd name="connsiteX7" fmla="*/ 730250 w 4273550"/>
              <a:gd name="connsiteY7" fmla="*/ 357218 h 625646"/>
              <a:gd name="connsiteX8" fmla="*/ 1377950 w 4273550"/>
              <a:gd name="connsiteY8" fmla="*/ 38896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27100 w 4273550"/>
              <a:gd name="connsiteY4" fmla="*/ 103218 h 625646"/>
              <a:gd name="connsiteX5" fmla="*/ 0 w 4273550"/>
              <a:gd name="connsiteY5" fmla="*/ 122268 h 625646"/>
              <a:gd name="connsiteX6" fmla="*/ 31750 w 4273550"/>
              <a:gd name="connsiteY6" fmla="*/ 408018 h 625646"/>
              <a:gd name="connsiteX7" fmla="*/ 730250 w 4273550"/>
              <a:gd name="connsiteY7" fmla="*/ 357218 h 625646"/>
              <a:gd name="connsiteX8" fmla="*/ 1377950 w 4273550"/>
              <a:gd name="connsiteY8" fmla="*/ 38896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27100 w 4273550"/>
              <a:gd name="connsiteY4" fmla="*/ 103218 h 625646"/>
              <a:gd name="connsiteX5" fmla="*/ 0 w 4273550"/>
              <a:gd name="connsiteY5" fmla="*/ 122268 h 625646"/>
              <a:gd name="connsiteX6" fmla="*/ 31750 w 4273550"/>
              <a:gd name="connsiteY6" fmla="*/ 408018 h 625646"/>
              <a:gd name="connsiteX7" fmla="*/ 730250 w 4273550"/>
              <a:gd name="connsiteY7" fmla="*/ 357218 h 625646"/>
              <a:gd name="connsiteX8" fmla="*/ 1377950 w 4273550"/>
              <a:gd name="connsiteY8" fmla="*/ 38896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27100 w 4273550"/>
              <a:gd name="connsiteY4" fmla="*/ 103218 h 625646"/>
              <a:gd name="connsiteX5" fmla="*/ 0 w 4273550"/>
              <a:gd name="connsiteY5" fmla="*/ 122268 h 625646"/>
              <a:gd name="connsiteX6" fmla="*/ 31750 w 4273550"/>
              <a:gd name="connsiteY6" fmla="*/ 408018 h 625646"/>
              <a:gd name="connsiteX7" fmla="*/ 730250 w 4273550"/>
              <a:gd name="connsiteY7" fmla="*/ 357218 h 625646"/>
              <a:gd name="connsiteX8" fmla="*/ 1409700 w 4273550"/>
              <a:gd name="connsiteY8" fmla="*/ 39531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48150 w 4273550"/>
              <a:gd name="connsiteY0" fmla="*/ 7968 h 625646"/>
              <a:gd name="connsiteX1" fmla="*/ 3403600 w 4273550"/>
              <a:gd name="connsiteY1" fmla="*/ 96868 h 625646"/>
              <a:gd name="connsiteX2" fmla="*/ 2667000 w 4273550"/>
              <a:gd name="connsiteY2" fmla="*/ 33368 h 625646"/>
              <a:gd name="connsiteX3" fmla="*/ 1866900 w 4273550"/>
              <a:gd name="connsiteY3" fmla="*/ 154018 h 625646"/>
              <a:gd name="connsiteX4" fmla="*/ 927100 w 4273550"/>
              <a:gd name="connsiteY4" fmla="*/ 103218 h 625646"/>
              <a:gd name="connsiteX5" fmla="*/ 0 w 4273550"/>
              <a:gd name="connsiteY5" fmla="*/ 122268 h 625646"/>
              <a:gd name="connsiteX6" fmla="*/ 31750 w 4273550"/>
              <a:gd name="connsiteY6" fmla="*/ 408018 h 625646"/>
              <a:gd name="connsiteX7" fmla="*/ 730250 w 4273550"/>
              <a:gd name="connsiteY7" fmla="*/ 357218 h 625646"/>
              <a:gd name="connsiteX8" fmla="*/ 1409700 w 4273550"/>
              <a:gd name="connsiteY8" fmla="*/ 395318 h 625646"/>
              <a:gd name="connsiteX9" fmla="*/ 1403350 w 4273550"/>
              <a:gd name="connsiteY9" fmla="*/ 611218 h 625646"/>
              <a:gd name="connsiteX10" fmla="*/ 1955800 w 4273550"/>
              <a:gd name="connsiteY10" fmla="*/ 592168 h 625646"/>
              <a:gd name="connsiteX11" fmla="*/ 2717800 w 4273550"/>
              <a:gd name="connsiteY11" fmla="*/ 496918 h 625646"/>
              <a:gd name="connsiteX12" fmla="*/ 3454400 w 4273550"/>
              <a:gd name="connsiteY12" fmla="*/ 579468 h 625646"/>
              <a:gd name="connsiteX13" fmla="*/ 4273550 w 4273550"/>
              <a:gd name="connsiteY13" fmla="*/ 509618 h 625646"/>
              <a:gd name="connsiteX14" fmla="*/ 4248150 w 4273550"/>
              <a:gd name="connsiteY14" fmla="*/ 7968 h 625646"/>
              <a:gd name="connsiteX0" fmla="*/ 4216400 w 4241800"/>
              <a:gd name="connsiteY0" fmla="*/ 7968 h 625646"/>
              <a:gd name="connsiteX1" fmla="*/ 3371850 w 4241800"/>
              <a:gd name="connsiteY1" fmla="*/ 96868 h 625646"/>
              <a:gd name="connsiteX2" fmla="*/ 2635250 w 4241800"/>
              <a:gd name="connsiteY2" fmla="*/ 33368 h 625646"/>
              <a:gd name="connsiteX3" fmla="*/ 1835150 w 4241800"/>
              <a:gd name="connsiteY3" fmla="*/ 154018 h 625646"/>
              <a:gd name="connsiteX4" fmla="*/ 895350 w 4241800"/>
              <a:gd name="connsiteY4" fmla="*/ 103218 h 625646"/>
              <a:gd name="connsiteX5" fmla="*/ 0 w 4241800"/>
              <a:gd name="connsiteY5" fmla="*/ 122268 h 625646"/>
              <a:gd name="connsiteX6" fmla="*/ 0 w 4241800"/>
              <a:gd name="connsiteY6" fmla="*/ 408018 h 625646"/>
              <a:gd name="connsiteX7" fmla="*/ 698500 w 4241800"/>
              <a:gd name="connsiteY7" fmla="*/ 357218 h 625646"/>
              <a:gd name="connsiteX8" fmla="*/ 1377950 w 4241800"/>
              <a:gd name="connsiteY8" fmla="*/ 395318 h 625646"/>
              <a:gd name="connsiteX9" fmla="*/ 1371600 w 4241800"/>
              <a:gd name="connsiteY9" fmla="*/ 611218 h 625646"/>
              <a:gd name="connsiteX10" fmla="*/ 1924050 w 4241800"/>
              <a:gd name="connsiteY10" fmla="*/ 592168 h 625646"/>
              <a:gd name="connsiteX11" fmla="*/ 2686050 w 4241800"/>
              <a:gd name="connsiteY11" fmla="*/ 496918 h 625646"/>
              <a:gd name="connsiteX12" fmla="*/ 3422650 w 4241800"/>
              <a:gd name="connsiteY12" fmla="*/ 579468 h 625646"/>
              <a:gd name="connsiteX13" fmla="*/ 4241800 w 4241800"/>
              <a:gd name="connsiteY13" fmla="*/ 509618 h 625646"/>
              <a:gd name="connsiteX14" fmla="*/ 4216400 w 4241800"/>
              <a:gd name="connsiteY14" fmla="*/ 7968 h 625646"/>
              <a:gd name="connsiteX0" fmla="*/ 4216400 w 4241800"/>
              <a:gd name="connsiteY0" fmla="*/ 7968 h 625646"/>
              <a:gd name="connsiteX1" fmla="*/ 3371850 w 4241800"/>
              <a:gd name="connsiteY1" fmla="*/ 96868 h 625646"/>
              <a:gd name="connsiteX2" fmla="*/ 2635250 w 4241800"/>
              <a:gd name="connsiteY2" fmla="*/ 33368 h 625646"/>
              <a:gd name="connsiteX3" fmla="*/ 1835150 w 4241800"/>
              <a:gd name="connsiteY3" fmla="*/ 154018 h 625646"/>
              <a:gd name="connsiteX4" fmla="*/ 901700 w 4241800"/>
              <a:gd name="connsiteY4" fmla="*/ 71468 h 625646"/>
              <a:gd name="connsiteX5" fmla="*/ 0 w 4241800"/>
              <a:gd name="connsiteY5" fmla="*/ 122268 h 625646"/>
              <a:gd name="connsiteX6" fmla="*/ 0 w 4241800"/>
              <a:gd name="connsiteY6" fmla="*/ 408018 h 625646"/>
              <a:gd name="connsiteX7" fmla="*/ 698500 w 4241800"/>
              <a:gd name="connsiteY7" fmla="*/ 357218 h 625646"/>
              <a:gd name="connsiteX8" fmla="*/ 1377950 w 4241800"/>
              <a:gd name="connsiteY8" fmla="*/ 395318 h 625646"/>
              <a:gd name="connsiteX9" fmla="*/ 1371600 w 4241800"/>
              <a:gd name="connsiteY9" fmla="*/ 611218 h 625646"/>
              <a:gd name="connsiteX10" fmla="*/ 1924050 w 4241800"/>
              <a:gd name="connsiteY10" fmla="*/ 592168 h 625646"/>
              <a:gd name="connsiteX11" fmla="*/ 2686050 w 4241800"/>
              <a:gd name="connsiteY11" fmla="*/ 496918 h 625646"/>
              <a:gd name="connsiteX12" fmla="*/ 3422650 w 4241800"/>
              <a:gd name="connsiteY12" fmla="*/ 579468 h 625646"/>
              <a:gd name="connsiteX13" fmla="*/ 4241800 w 4241800"/>
              <a:gd name="connsiteY13" fmla="*/ 509618 h 625646"/>
              <a:gd name="connsiteX14" fmla="*/ 4216400 w 4241800"/>
              <a:gd name="connsiteY14" fmla="*/ 7968 h 62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41800" h="625646">
                <a:moveTo>
                  <a:pt x="4216400" y="7968"/>
                </a:moveTo>
                <a:cubicBezTo>
                  <a:pt x="3985683" y="-32249"/>
                  <a:pt x="3635375" y="92635"/>
                  <a:pt x="3371850" y="96868"/>
                </a:cubicBezTo>
                <a:cubicBezTo>
                  <a:pt x="3108325" y="101101"/>
                  <a:pt x="2891367" y="23843"/>
                  <a:pt x="2635250" y="33368"/>
                </a:cubicBezTo>
                <a:cubicBezTo>
                  <a:pt x="2368550" y="73585"/>
                  <a:pt x="2124075" y="147668"/>
                  <a:pt x="1835150" y="154018"/>
                </a:cubicBezTo>
                <a:cubicBezTo>
                  <a:pt x="1546225" y="160368"/>
                  <a:pt x="1207558" y="76760"/>
                  <a:pt x="901700" y="71468"/>
                </a:cubicBezTo>
                <a:lnTo>
                  <a:pt x="0" y="122268"/>
                </a:lnTo>
                <a:lnTo>
                  <a:pt x="0" y="408018"/>
                </a:lnTo>
                <a:cubicBezTo>
                  <a:pt x="197908" y="396376"/>
                  <a:pt x="468842" y="359335"/>
                  <a:pt x="698500" y="357218"/>
                </a:cubicBezTo>
                <a:cubicBezTo>
                  <a:pt x="928158" y="355101"/>
                  <a:pt x="1234017" y="384735"/>
                  <a:pt x="1377950" y="395318"/>
                </a:cubicBezTo>
                <a:lnTo>
                  <a:pt x="1371600" y="611218"/>
                </a:lnTo>
                <a:cubicBezTo>
                  <a:pt x="1467908" y="645085"/>
                  <a:pt x="1704975" y="611218"/>
                  <a:pt x="1924050" y="592168"/>
                </a:cubicBezTo>
                <a:cubicBezTo>
                  <a:pt x="2143125" y="573118"/>
                  <a:pt x="2436283" y="499035"/>
                  <a:pt x="2686050" y="496918"/>
                </a:cubicBezTo>
                <a:cubicBezTo>
                  <a:pt x="2935817" y="494801"/>
                  <a:pt x="3163358" y="577351"/>
                  <a:pt x="3422650" y="579468"/>
                </a:cubicBezTo>
                <a:cubicBezTo>
                  <a:pt x="3681942" y="581585"/>
                  <a:pt x="4077758" y="517026"/>
                  <a:pt x="4241800" y="509618"/>
                </a:cubicBezTo>
                <a:cubicBezTo>
                  <a:pt x="4239683" y="348751"/>
                  <a:pt x="4218517" y="168835"/>
                  <a:pt x="4216400" y="7968"/>
                </a:cubicBezTo>
                <a:close/>
              </a:path>
            </a:pathLst>
          </a:custGeom>
          <a:noFill/>
          <a:ln w="19050" cap="rnd">
            <a:solidFill>
              <a:srgbClr val="FEFFFF"/>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676400" y="2794808"/>
            <a:ext cx="4241800" cy="1200329"/>
          </a:xfrm>
          <a:prstGeom prst="rect">
            <a:avLst/>
          </a:prstGeom>
        </p:spPr>
        <p:txBody>
          <a:bodyPr wrap="square">
            <a:spAutoFit/>
          </a:bodyPr>
          <a:lstStyle/>
          <a:p>
            <a:r>
              <a:rPr lang="en-US" dirty="0">
                <a:solidFill>
                  <a:srgbClr val="FFFFFF"/>
                </a:solidFill>
                <a:effectLst>
                  <a:glow rad="76200">
                    <a:srgbClr val="010000">
                      <a:alpha val="60000"/>
                    </a:srgbClr>
                  </a:glow>
                </a:effectLst>
              </a:rPr>
              <a:t>“Its interpretation is concerning the Teacher of Righteousness to whom God has made known all the mysteries of the words of his servants the prophets.”</a:t>
            </a:r>
          </a:p>
        </p:txBody>
      </p:sp>
    </p:spTree>
    <p:extLst>
      <p:ext uri="{BB962C8B-B14F-4D97-AF65-F5344CB8AC3E}">
        <p14:creationId xmlns:p14="http://schemas.microsoft.com/office/powerpoint/2010/main" val="1573793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Isaiah 11:4 on the Great Isaiah Scroll</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Then the lawless one . . . whom the Lord Jesus will slay with the breath of His mouth</a:t>
            </a:r>
          </a:p>
        </p:txBody>
      </p:sp>
      <p:sp>
        <p:nvSpPr>
          <p:cNvPr id="5" name="Rectangle 4"/>
          <p:cNvSpPr/>
          <p:nvPr/>
        </p:nvSpPr>
        <p:spPr>
          <a:xfrm>
            <a:off x="1371600" y="2514600"/>
            <a:ext cx="6248400" cy="762000"/>
          </a:xfrm>
          <a:prstGeom prst="rect">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7" name="Rectangle 6"/>
          <p:cNvSpPr/>
          <p:nvPr/>
        </p:nvSpPr>
        <p:spPr>
          <a:xfrm>
            <a:off x="1371600" y="3429000"/>
            <a:ext cx="6248400" cy="1200329"/>
          </a:xfrm>
          <a:prstGeom prst="rect">
            <a:avLst/>
          </a:prstGeom>
        </p:spPr>
        <p:txBody>
          <a:bodyPr wrap="square">
            <a:spAutoFit/>
          </a:bodyPr>
          <a:lstStyle/>
          <a:p>
            <a:r>
              <a:rPr lang="en-US" dirty="0">
                <a:solidFill>
                  <a:srgbClr val="FFFFFF"/>
                </a:solidFill>
                <a:effectLst>
                  <a:glow rad="76200">
                    <a:srgbClr val="010000">
                      <a:alpha val="60000"/>
                    </a:srgbClr>
                  </a:glow>
                </a:effectLst>
              </a:rPr>
              <a:t>“But with righteousness He will judge the poor, and decide with fairness for the meek of the earth; and He will strike the earth with the rod of His mouth, and with the breath of His lips He will slay the wicked.” </a:t>
            </a:r>
          </a:p>
        </p:txBody>
      </p:sp>
    </p:spTree>
    <p:extLst>
      <p:ext uri="{BB962C8B-B14F-4D97-AF65-F5344CB8AC3E}">
        <p14:creationId xmlns:p14="http://schemas.microsoft.com/office/powerpoint/2010/main" val="28269723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uilding, old, sitting, brick&#10;&#10;Description automatically generated">
            <a:extLst>
              <a:ext uri="{FF2B5EF4-FFF2-40B4-BE49-F238E27FC236}">
                <a16:creationId xmlns:a16="http://schemas.microsoft.com/office/drawing/2014/main" id="{89A717F1-1FF4-EF47-9A58-2B8C583072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
        <p:nvSpPr>
          <p:cNvPr id="2" name="Text Placeholder 1"/>
          <p:cNvSpPr>
            <a:spLocks noGrp="1"/>
          </p:cNvSpPr>
          <p:nvPr>
            <p:ph type="body" sz="quarter" idx="10"/>
          </p:nvPr>
        </p:nvSpPr>
        <p:spPr/>
        <p:txBody>
          <a:bodyPr/>
          <a:lstStyle/>
          <a:p>
            <a:r>
              <a:rPr lang="en-US" dirty="0"/>
              <a:t>Trajan smiting his enemies before Khnum, from the Khnum Temple at </a:t>
            </a:r>
            <a:r>
              <a:rPr lang="en-US" dirty="0" err="1"/>
              <a:t>Esna</a:t>
            </a:r>
            <a:r>
              <a:rPr lang="en-US" dirty="0"/>
              <a:t>, circa AD 100</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Then the lawless one . . . whom the Lord Jesus will slay with the breath of His mouth</a:t>
            </a:r>
          </a:p>
        </p:txBody>
      </p:sp>
    </p:spTree>
    <p:extLst>
      <p:ext uri="{BB962C8B-B14F-4D97-AF65-F5344CB8AC3E}">
        <p14:creationId xmlns:p14="http://schemas.microsoft.com/office/powerpoint/2010/main" val="4062570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Light breaking through dark clouds</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will bring him to nothing by the appearance of His coming</a:t>
            </a:r>
          </a:p>
        </p:txBody>
      </p:sp>
    </p:spTree>
    <p:extLst>
      <p:ext uri="{BB962C8B-B14F-4D97-AF65-F5344CB8AC3E}">
        <p14:creationId xmlns:p14="http://schemas.microsoft.com/office/powerpoint/2010/main" val="25274895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18 Signs of the Holy Land\Religious\Write to the Messiah and see miracles and wonders, Lubavitcher rabbi Schneerson, sign in Jerusa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8698"/>
            <a:ext cx="9144000" cy="60806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Sign proclaiming that Rabbi </a:t>
            </a:r>
            <a:r>
              <a:rPr lang="en-US" dirty="0" err="1"/>
              <a:t>Schneerson</a:t>
            </a:r>
            <a:r>
              <a:rPr lang="en-US" dirty="0"/>
              <a:t> is the Messiah, in Jerusalem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Whose coming is by the operation of Satan with all power and signs and deceitful wonders</a:t>
            </a:r>
          </a:p>
        </p:txBody>
      </p:sp>
    </p:spTree>
    <p:extLst>
      <p:ext uri="{BB962C8B-B14F-4D97-AF65-F5344CB8AC3E}">
        <p14:creationId xmlns:p14="http://schemas.microsoft.com/office/powerpoint/2010/main" val="25708049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LBL\18 Signs of the Holy Land\Religious\Write to the King Messiah and see miracles, Lubavitcher rabbi Schneerson, sign in Jerusalem, tb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9832" y="0"/>
            <a:ext cx="514433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Sign proclaiming that Rabbi </a:t>
            </a:r>
            <a:r>
              <a:rPr lang="en-US" dirty="0" err="1"/>
              <a:t>Schneerson</a:t>
            </a:r>
            <a:r>
              <a:rPr lang="en-US" dirty="0"/>
              <a:t> is the Messiah, in Jerusalem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Whose coming is by the operation of Satan with all power and signs and deceitful wonders</a:t>
            </a:r>
          </a:p>
        </p:txBody>
      </p:sp>
    </p:spTree>
    <p:extLst>
      <p:ext uri="{BB962C8B-B14F-4D97-AF65-F5344CB8AC3E}">
        <p14:creationId xmlns:p14="http://schemas.microsoft.com/office/powerpoint/2010/main" val="344883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2857AD-714D-3442-820E-6FB3F9B6E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0"/>
            <a:ext cx="5943600" cy="6858000"/>
          </a:xfrm>
          <a:prstGeom prst="rect">
            <a:avLst/>
          </a:prstGeom>
        </p:spPr>
      </p:pic>
      <p:sp>
        <p:nvSpPr>
          <p:cNvPr id="2" name="Text Placeholder 1"/>
          <p:cNvSpPr>
            <a:spLocks noGrp="1"/>
          </p:cNvSpPr>
          <p:nvPr>
            <p:ph type="body" sz="quarter" idx="10"/>
          </p:nvPr>
        </p:nvSpPr>
        <p:spPr/>
        <p:txBody>
          <a:bodyPr/>
          <a:lstStyle/>
          <a:p>
            <a:r>
              <a:rPr lang="en-US" dirty="0"/>
              <a:t>Relief from honorary monument to Hadrian, Emperor entering Rome, from Rome, AD 117–138</a:t>
            </a:r>
          </a:p>
        </p:txBody>
      </p:sp>
      <p:sp>
        <p:nvSpPr>
          <p:cNvPr id="8" name="Text Placeholder 2"/>
          <p:cNvSpPr>
            <a:spLocks noGrp="1"/>
          </p:cNvSpPr>
          <p:nvPr>
            <p:ph type="body" sz="quarter" idx="12"/>
          </p:nvPr>
        </p:nvSpPr>
        <p:spPr/>
        <p:txBody>
          <a:bodyPr/>
          <a:lstStyle/>
          <a:p>
            <a:r>
              <a:rPr lang="en-US" dirty="0"/>
              <a:t>2:1</a:t>
            </a:r>
          </a:p>
        </p:txBody>
      </p:sp>
      <p:sp>
        <p:nvSpPr>
          <p:cNvPr id="9" name="Title 3"/>
          <p:cNvSpPr>
            <a:spLocks noGrp="1"/>
          </p:cNvSpPr>
          <p:nvPr>
            <p:ph type="title"/>
          </p:nvPr>
        </p:nvSpPr>
        <p:spPr/>
        <p:txBody>
          <a:bodyPr/>
          <a:lstStyle/>
          <a:p>
            <a:r>
              <a:rPr lang="en-US" dirty="0"/>
              <a:t>Now concerning the coming of our Lord Jesus Christ and our gathering together to Him</a:t>
            </a:r>
          </a:p>
        </p:txBody>
      </p:sp>
    </p:spTree>
    <p:extLst>
      <p:ext uri="{BB962C8B-B14F-4D97-AF65-F5344CB8AC3E}">
        <p14:creationId xmlns:p14="http://schemas.microsoft.com/office/powerpoint/2010/main" val="642064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2D6878E-45C9-4506-AD1C-D762CA450D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solidFill>
                  <a:schemeClr val="tx1"/>
                </a:solidFill>
              </a:rPr>
              <a:t>Sign proclaiming that Mirza Ghulam Ahmad is the Messiah, in Zion, Illinois</a:t>
            </a:r>
            <a:endParaRPr lang="en-US" dirty="0"/>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Whose coming is by the operation of Satan with all power and signs and deceitful wonders</a:t>
            </a:r>
          </a:p>
        </p:txBody>
      </p:sp>
    </p:spTree>
    <p:extLst>
      <p:ext uri="{BB962C8B-B14F-4D97-AF65-F5344CB8AC3E}">
        <p14:creationId xmlns:p14="http://schemas.microsoft.com/office/powerpoint/2010/main" val="25460633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Torah scroll with Deuteronomy 13:1-3 describing a false prophet </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Whose coming is by the operation of Satan with all power and signs and deceitful wonders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6" name="Rectangle 5"/>
          <p:cNvSpPr/>
          <p:nvPr/>
        </p:nvSpPr>
        <p:spPr>
          <a:xfrm>
            <a:off x="2667000" y="2514600"/>
            <a:ext cx="3810000" cy="2438400"/>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solidFill>
                <a:schemeClr val="tx1"/>
              </a:solidFill>
              <a:latin typeface="Calibri" pitchFamily="34" charset="0"/>
            </a:endParaRPr>
          </a:p>
        </p:txBody>
      </p:sp>
      <p:sp>
        <p:nvSpPr>
          <p:cNvPr id="7" name="Rectangle 6"/>
          <p:cNvSpPr/>
          <p:nvPr/>
        </p:nvSpPr>
        <p:spPr>
          <a:xfrm>
            <a:off x="1212114" y="409355"/>
            <a:ext cx="6896986" cy="2031325"/>
          </a:xfrm>
          <a:prstGeom prst="rect">
            <a:avLst/>
          </a:prstGeom>
        </p:spPr>
        <p:txBody>
          <a:bodyPr wrap="square">
            <a:spAutoFit/>
          </a:bodyPr>
          <a:lstStyle/>
          <a:p>
            <a:r>
              <a:rPr lang="en-US" dirty="0">
                <a:solidFill>
                  <a:srgbClr val="FFFFFF"/>
                </a:solidFill>
                <a:effectLst>
                  <a:glow rad="76200">
                    <a:srgbClr val="010000">
                      <a:alpha val="60000"/>
                    </a:srgbClr>
                  </a:glow>
                </a:effectLst>
              </a:rPr>
              <a:t>“If a prophet arises in your midst, or a dreamer of dreams, and he gives you a sign or a wonder, and the sign or the wonder comes to pass, when he spoke to you saying, ‘Let us go after other gods, which you have not known, and let us serve them,’ you shall not listen to the words of that prophet, or to that dreamer of dreams. For Yahweh your God is testing you, to know whether you love Yahweh your God with all your heart and with all your soul.” </a:t>
            </a:r>
          </a:p>
        </p:txBody>
      </p:sp>
    </p:spTree>
    <p:extLst>
      <p:ext uri="{BB962C8B-B14F-4D97-AF65-F5344CB8AC3E}">
        <p14:creationId xmlns:p14="http://schemas.microsoft.com/office/powerpoint/2010/main" val="14177949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042524-A2FD-43AE-B441-96F997BE5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36" y="0"/>
            <a:ext cx="7882128" cy="6858000"/>
          </a:xfrm>
          <a:prstGeom prst="rect">
            <a:avLst/>
          </a:prstGeom>
        </p:spPr>
      </p:pic>
      <p:sp>
        <p:nvSpPr>
          <p:cNvPr id="2" name="Text Placeholder 1"/>
          <p:cNvSpPr>
            <a:spLocks noGrp="1"/>
          </p:cNvSpPr>
          <p:nvPr>
            <p:ph type="body" sz="quarter" idx="10"/>
          </p:nvPr>
        </p:nvSpPr>
        <p:spPr/>
        <p:txBody>
          <a:bodyPr/>
          <a:lstStyle/>
          <a:p>
            <a:pPr lvl="0"/>
            <a:r>
              <a:rPr lang="en-US" dirty="0"/>
              <a:t>Bowl from Babylon with an Aramaic magical text, circa 3rd–8th centuries AD</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Whose coming is by the operation of Satan with all power and signs and deceitful wonders</a:t>
            </a:r>
          </a:p>
        </p:txBody>
      </p:sp>
    </p:spTree>
    <p:extLst>
      <p:ext uri="{BB962C8B-B14F-4D97-AF65-F5344CB8AC3E}">
        <p14:creationId xmlns:p14="http://schemas.microsoft.com/office/powerpoint/2010/main" val="34040393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10;&#10;Description automatically generated">
            <a:extLst>
              <a:ext uri="{FF2B5EF4-FFF2-40B4-BE49-F238E27FC236}">
                <a16:creationId xmlns:a16="http://schemas.microsoft.com/office/drawing/2014/main" id="{8D118C57-AE42-4839-B6DC-DBD7FFEDCF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606"/>
            <a:ext cx="9144000" cy="6620256"/>
          </a:xfrm>
          <a:prstGeom prst="rect">
            <a:avLst/>
          </a:prstGeom>
        </p:spPr>
      </p:pic>
      <p:sp>
        <p:nvSpPr>
          <p:cNvPr id="2" name="Text Placeholder 1">
            <a:extLst>
              <a:ext uri="{FF2B5EF4-FFF2-40B4-BE49-F238E27FC236}">
                <a16:creationId xmlns:a16="http://schemas.microsoft.com/office/drawing/2014/main" id="{47E23EE6-FA6D-4031-AC4D-4C5A0A530D82}"/>
              </a:ext>
            </a:extLst>
          </p:cNvPr>
          <p:cNvSpPr>
            <a:spLocks noGrp="1"/>
          </p:cNvSpPr>
          <p:nvPr>
            <p:ph type="body" sz="quarter" idx="10"/>
          </p:nvPr>
        </p:nvSpPr>
        <p:spPr/>
        <p:txBody>
          <a:bodyPr/>
          <a:lstStyle/>
          <a:p>
            <a:r>
              <a:rPr lang="en-US" dirty="0"/>
              <a:t>Jewish magic text used in a phylactery, from Egypt, circa AD 200</a:t>
            </a:r>
          </a:p>
        </p:txBody>
      </p:sp>
      <p:sp>
        <p:nvSpPr>
          <p:cNvPr id="3" name="Text Placeholder 2">
            <a:extLst>
              <a:ext uri="{FF2B5EF4-FFF2-40B4-BE49-F238E27FC236}">
                <a16:creationId xmlns:a16="http://schemas.microsoft.com/office/drawing/2014/main" id="{BB09DAC6-0348-421B-860D-3636332C5471}"/>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722FECB2-1048-47CC-A603-2D5F59252AC2}"/>
              </a:ext>
            </a:extLst>
          </p:cNvPr>
          <p:cNvSpPr>
            <a:spLocks noGrp="1"/>
          </p:cNvSpPr>
          <p:nvPr>
            <p:ph type="title"/>
          </p:nvPr>
        </p:nvSpPr>
        <p:spPr/>
        <p:txBody>
          <a:bodyPr/>
          <a:lstStyle/>
          <a:p>
            <a:r>
              <a:rPr lang="en-US" dirty="0"/>
              <a:t>He is coming with the deception of unrighteousness for the perishing</a:t>
            </a:r>
          </a:p>
        </p:txBody>
      </p:sp>
    </p:spTree>
    <p:extLst>
      <p:ext uri="{BB962C8B-B14F-4D97-AF65-F5344CB8AC3E}">
        <p14:creationId xmlns:p14="http://schemas.microsoft.com/office/powerpoint/2010/main" val="536521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10;&#10;Description automatically generated">
            <a:extLst>
              <a:ext uri="{FF2B5EF4-FFF2-40B4-BE49-F238E27FC236}">
                <a16:creationId xmlns:a16="http://schemas.microsoft.com/office/drawing/2014/main" id="{CBDF3D5A-364A-46CD-82F4-9E7DB0C2FD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606"/>
            <a:ext cx="9144000" cy="6620256"/>
          </a:xfrm>
          <a:prstGeom prst="rect">
            <a:avLst/>
          </a:prstGeom>
        </p:spPr>
      </p:pic>
      <p:sp>
        <p:nvSpPr>
          <p:cNvPr id="2" name="Text Placeholder 1">
            <a:extLst>
              <a:ext uri="{FF2B5EF4-FFF2-40B4-BE49-F238E27FC236}">
                <a16:creationId xmlns:a16="http://schemas.microsoft.com/office/drawing/2014/main" id="{47E23EE6-FA6D-4031-AC4D-4C5A0A530D82}"/>
              </a:ext>
            </a:extLst>
          </p:cNvPr>
          <p:cNvSpPr>
            <a:spLocks noGrp="1"/>
          </p:cNvSpPr>
          <p:nvPr>
            <p:ph type="body" sz="quarter" idx="10"/>
          </p:nvPr>
        </p:nvSpPr>
        <p:spPr/>
        <p:txBody>
          <a:bodyPr/>
          <a:lstStyle/>
          <a:p>
            <a:r>
              <a:rPr lang="en-US" dirty="0"/>
              <a:t>Jewish magic text used in a phylactery, from Egypt, circa AD 200</a:t>
            </a:r>
          </a:p>
        </p:txBody>
      </p:sp>
      <p:sp>
        <p:nvSpPr>
          <p:cNvPr id="3" name="Text Placeholder 2">
            <a:extLst>
              <a:ext uri="{FF2B5EF4-FFF2-40B4-BE49-F238E27FC236}">
                <a16:creationId xmlns:a16="http://schemas.microsoft.com/office/drawing/2014/main" id="{BB09DAC6-0348-421B-860D-3636332C5471}"/>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722FECB2-1048-47CC-A603-2D5F59252AC2}"/>
              </a:ext>
            </a:extLst>
          </p:cNvPr>
          <p:cNvSpPr>
            <a:spLocks noGrp="1"/>
          </p:cNvSpPr>
          <p:nvPr>
            <p:ph type="title"/>
          </p:nvPr>
        </p:nvSpPr>
        <p:spPr/>
        <p:txBody>
          <a:bodyPr/>
          <a:lstStyle/>
          <a:p>
            <a:r>
              <a:rPr lang="en-US" dirty="0"/>
              <a:t>He is coming with the deception of unrighteousness for the perishing</a:t>
            </a:r>
          </a:p>
        </p:txBody>
      </p:sp>
      <p:sp>
        <p:nvSpPr>
          <p:cNvPr id="7" name="Rounded Rectangle 6">
            <a:extLst>
              <a:ext uri="{FF2B5EF4-FFF2-40B4-BE49-F238E27FC236}">
                <a16:creationId xmlns:a16="http://schemas.microsoft.com/office/drawing/2014/main" id="{52BF6F75-C359-BB47-952E-CB2B1A12D36B}"/>
              </a:ext>
            </a:extLst>
          </p:cNvPr>
          <p:cNvSpPr/>
          <p:nvPr/>
        </p:nvSpPr>
        <p:spPr>
          <a:xfrm>
            <a:off x="1264023" y="457200"/>
            <a:ext cx="2888877" cy="457200"/>
          </a:xfrm>
          <a:prstGeom prst="roundRect">
            <a:avLst/>
          </a:prstGeom>
          <a:solidFill>
            <a:srgbClr val="058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60C63E27-7CFA-2D45-B3C0-B679D8A095BB}"/>
              </a:ext>
            </a:extLst>
          </p:cNvPr>
          <p:cNvSpPr/>
          <p:nvPr/>
        </p:nvSpPr>
        <p:spPr>
          <a:xfrm>
            <a:off x="3343274" y="1552575"/>
            <a:ext cx="809625" cy="361950"/>
          </a:xfrm>
          <a:prstGeom prst="roundRect">
            <a:avLst/>
          </a:prstGeom>
          <a:solidFill>
            <a:srgbClr val="FD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5693376-1963-4D46-B94F-F2F6B9833126}"/>
              </a:ext>
            </a:extLst>
          </p:cNvPr>
          <p:cNvSpPr/>
          <p:nvPr/>
        </p:nvSpPr>
        <p:spPr>
          <a:xfrm>
            <a:off x="428540" y="2671156"/>
            <a:ext cx="2611840" cy="399704"/>
          </a:xfrm>
          <a:prstGeom prst="roundRect">
            <a:avLst/>
          </a:prstGeom>
          <a:solidFill>
            <a:srgbClr val="058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Freeform 10">
            <a:extLst>
              <a:ext uri="{FF2B5EF4-FFF2-40B4-BE49-F238E27FC236}">
                <a16:creationId xmlns:a16="http://schemas.microsoft.com/office/drawing/2014/main" id="{82A38DDA-1943-AD49-8A5D-A54FE84202C1}"/>
              </a:ext>
            </a:extLst>
          </p:cNvPr>
          <p:cNvSpPr/>
          <p:nvPr/>
        </p:nvSpPr>
        <p:spPr>
          <a:xfrm>
            <a:off x="435554" y="1819364"/>
            <a:ext cx="4311705" cy="672375"/>
          </a:xfrm>
          <a:custGeom>
            <a:avLst/>
            <a:gdLst>
              <a:gd name="connsiteX0" fmla="*/ 30922 w 3454400"/>
              <a:gd name="connsiteY0" fmla="*/ 0 h 494748"/>
              <a:gd name="connsiteX1" fmla="*/ 0 w 3454400"/>
              <a:gd name="connsiteY1" fmla="*/ 318052 h 494748"/>
              <a:gd name="connsiteX2" fmla="*/ 3449982 w 3454400"/>
              <a:gd name="connsiteY2" fmla="*/ 494748 h 494748"/>
              <a:gd name="connsiteX3" fmla="*/ 3454400 w 3454400"/>
              <a:gd name="connsiteY3" fmla="*/ 185531 h 494748"/>
              <a:gd name="connsiteX4" fmla="*/ 30922 w 3454400"/>
              <a:gd name="connsiteY4" fmla="*/ 0 h 494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00" h="494748">
                <a:moveTo>
                  <a:pt x="30922" y="0"/>
                </a:moveTo>
                <a:lnTo>
                  <a:pt x="0" y="318052"/>
                </a:lnTo>
                <a:lnTo>
                  <a:pt x="3449982" y="494748"/>
                </a:lnTo>
                <a:cubicBezTo>
                  <a:pt x="3451455" y="391676"/>
                  <a:pt x="3452927" y="288603"/>
                  <a:pt x="3454400" y="185531"/>
                </a:cubicBezTo>
                <a:lnTo>
                  <a:pt x="30922" y="0"/>
                </a:lnTo>
                <a:close/>
              </a:path>
            </a:pathLst>
          </a:custGeom>
          <a:solidFill>
            <a:srgbClr val="00EE6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30908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d/d6/John_Collier_-_Priestess_of_Delph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7389" y="85060"/>
            <a:ext cx="3286125" cy="6638925"/>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i="1" dirty="0"/>
              <a:t>Priestess of Delphi</a:t>
            </a:r>
            <a:r>
              <a:rPr lang="en-US" dirty="0"/>
              <a:t>, by John Collier, 1891</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2:11</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So God will send on them a deluding influence so that they will believe what is false</a:t>
            </a:r>
          </a:p>
        </p:txBody>
      </p:sp>
    </p:spTree>
    <p:extLst>
      <p:ext uri="{BB962C8B-B14F-4D97-AF65-F5344CB8AC3E}">
        <p14:creationId xmlns:p14="http://schemas.microsoft.com/office/powerpoint/2010/main" val="6625211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2/24/Delphi_tripo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719" y="212651"/>
            <a:ext cx="4478562" cy="6645349"/>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Delphic oracle on a red-figured krater, circa 330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2:11</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So God will send on them a deluding influence so that they will believe what is false</a:t>
            </a:r>
          </a:p>
        </p:txBody>
      </p:sp>
    </p:spTree>
    <p:extLst>
      <p:ext uri="{BB962C8B-B14F-4D97-AF65-F5344CB8AC3E}">
        <p14:creationId xmlns:p14="http://schemas.microsoft.com/office/powerpoint/2010/main" val="2490477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9/9f/A_Delphi_magic_mist.JPG/1024px-A_Delphi_magic_mi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Ruins of the Temple of Apollo at Delphi</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2:11</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So God will send on them a deluding influence so that they will believe what is false</a:t>
            </a:r>
          </a:p>
        </p:txBody>
      </p:sp>
    </p:spTree>
    <p:extLst>
      <p:ext uri="{BB962C8B-B14F-4D97-AF65-F5344CB8AC3E}">
        <p14:creationId xmlns:p14="http://schemas.microsoft.com/office/powerpoint/2010/main" val="3400282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Judgment seat (bema) at Philippi (from the east)</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2:12</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In order that they may all be judged</a:t>
            </a:r>
          </a:p>
        </p:txBody>
      </p:sp>
      <p:pic>
        <p:nvPicPr>
          <p:cNvPr id="7171" name="Picture 3" descr="C:\Users\Kris\Documents\Bolen\01b PLBL, PCB size\11 Greece\Philippi\Philippi bema from east, tb0311068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9973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up, indoor, table, sitting&#10;&#10;Description automatically generated">
            <a:extLst>
              <a:ext uri="{FF2B5EF4-FFF2-40B4-BE49-F238E27FC236}">
                <a16:creationId xmlns:a16="http://schemas.microsoft.com/office/drawing/2014/main" id="{5B06FBAB-41D2-46F9-844F-0CCA9C9F417D}"/>
              </a:ext>
            </a:extLst>
          </p:cNvPr>
          <p:cNvPicPr>
            <a:picLocks noChangeAspect="1"/>
          </p:cNvPicPr>
          <p:nvPr/>
        </p:nvPicPr>
        <p:blipFill rotWithShape="1">
          <a:blip r:embed="rId3">
            <a:extLst>
              <a:ext uri="{28A0092B-C50C-407E-A947-70E740481C1C}">
                <a14:useLocalDpi xmlns:a14="http://schemas.microsoft.com/office/drawing/2010/main" val="0"/>
              </a:ext>
            </a:extLst>
          </a:blip>
          <a:srcRect b="927"/>
          <a:stretch/>
        </p:blipFill>
        <p:spPr>
          <a:xfrm>
            <a:off x="0" y="163182"/>
            <a:ext cx="9144000" cy="6694818"/>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Attic kylix with women at a symposium, circa 490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2:12</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In order that they may all be judged who did not believe the truth but enjoyed wickedness</a:t>
            </a:r>
          </a:p>
        </p:txBody>
      </p:sp>
    </p:spTree>
    <p:extLst>
      <p:ext uri="{BB962C8B-B14F-4D97-AF65-F5344CB8AC3E}">
        <p14:creationId xmlns:p14="http://schemas.microsoft.com/office/powerpoint/2010/main" val="124820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Kris\Documents\Bolen\PCB size\France Museums\Lyon Roman-Gallo Museum-pcb\Decorative mask, from funeral monument in Massues neighborhood, tb091719491.jpg"/>
          <p:cNvPicPr>
            <a:picLocks noChangeAspect="1" noChangeArrowheads="1"/>
          </p:cNvPicPr>
          <p:nvPr/>
        </p:nvPicPr>
        <p:blipFill rotWithShape="1">
          <a:blip r:embed="rId3">
            <a:extLst>
              <a:ext uri="{28A0092B-C50C-407E-A947-70E740481C1C}">
                <a14:useLocalDpi xmlns:a14="http://schemas.microsoft.com/office/drawing/2010/main" val="0"/>
              </a:ext>
            </a:extLst>
          </a:blip>
          <a:srcRect t="11687"/>
          <a:stretch/>
        </p:blipFill>
        <p:spPr bwMode="auto">
          <a:xfrm>
            <a:off x="0" y="190500"/>
            <a:ext cx="9144000" cy="6621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Decorative mask from a funeral monument in Lyon, Roman period</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Do not be quickly shaken from your composure or be disturbed</a:t>
            </a:r>
          </a:p>
        </p:txBody>
      </p:sp>
    </p:spTree>
    <p:extLst>
      <p:ext uri="{BB962C8B-B14F-4D97-AF65-F5344CB8AC3E}">
        <p14:creationId xmlns:p14="http://schemas.microsoft.com/office/powerpoint/2010/main" val="1380137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France Museums\Arles Museum-pcb\Marble epitaph of Victorinus, pray, from Arles, ca 4th-5th c AD, tb091919164.jpg"/>
          <p:cNvPicPr>
            <a:picLocks noChangeAspect="1" noChangeArrowheads="1"/>
          </p:cNvPicPr>
          <p:nvPr/>
        </p:nvPicPr>
        <p:blipFill rotWithShape="1">
          <a:blip r:embed="rId3">
            <a:extLst>
              <a:ext uri="{28A0092B-C50C-407E-A947-70E740481C1C}">
                <a14:useLocalDpi xmlns:a14="http://schemas.microsoft.com/office/drawing/2010/main" val="0"/>
              </a:ext>
            </a:extLst>
          </a:blip>
          <a:srcRect b="7163"/>
          <a:stretch/>
        </p:blipFill>
        <p:spPr bwMode="auto">
          <a:xfrm>
            <a:off x="0" y="82550"/>
            <a:ext cx="9144000" cy="6604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epitaph of </a:t>
            </a:r>
            <a:r>
              <a:rPr lang="en-US" dirty="0" err="1"/>
              <a:t>Victorinus</a:t>
            </a:r>
            <a:r>
              <a:rPr lang="en-US" dirty="0"/>
              <a:t>, from Arles, circa 4th–5th centuries AD</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We are obligated to give thanks to God always for you, brothers beloved by the Lord</a:t>
            </a:r>
          </a:p>
        </p:txBody>
      </p:sp>
    </p:spTree>
    <p:extLst>
      <p:ext uri="{BB962C8B-B14F-4D97-AF65-F5344CB8AC3E}">
        <p14:creationId xmlns:p14="http://schemas.microsoft.com/office/powerpoint/2010/main" val="30417483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Ostraca used for voting for the ostracism of Themistocles, 482 BC</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God chose you from the beginning for salvation</a:t>
            </a:r>
          </a:p>
        </p:txBody>
      </p:sp>
    </p:spTree>
    <p:extLst>
      <p:ext uri="{BB962C8B-B14F-4D97-AF65-F5344CB8AC3E}">
        <p14:creationId xmlns:p14="http://schemas.microsoft.com/office/powerpoint/2010/main" val="24023450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oughnut, indoor, donut, table&#10;&#10;Description automatically generated">
            <a:extLst>
              <a:ext uri="{FF2B5EF4-FFF2-40B4-BE49-F238E27FC236}">
                <a16:creationId xmlns:a16="http://schemas.microsoft.com/office/drawing/2014/main" id="{0BB6A0F7-C4E8-4621-BEC6-CB46D8DF7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612"/>
            <a:ext cx="9144000" cy="6208776"/>
          </a:xfrm>
          <a:prstGeom prst="rect">
            <a:avLst/>
          </a:prstGeom>
        </p:spPr>
      </p:pic>
      <p:sp>
        <p:nvSpPr>
          <p:cNvPr id="2" name="Text Placeholder 1"/>
          <p:cNvSpPr>
            <a:spLocks noGrp="1"/>
          </p:cNvSpPr>
          <p:nvPr>
            <p:ph type="body" sz="quarter" idx="10"/>
          </p:nvPr>
        </p:nvSpPr>
        <p:spPr/>
        <p:txBody>
          <a:bodyPr/>
          <a:lstStyle/>
          <a:p>
            <a:r>
              <a:rPr lang="en-US" dirty="0"/>
              <a:t>Official ballots inscribed in bronze, circa 300 BC</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God chose you from the beginning for salvation</a:t>
            </a:r>
          </a:p>
        </p:txBody>
      </p:sp>
    </p:spTree>
    <p:extLst>
      <p:ext uri="{BB962C8B-B14F-4D97-AF65-F5344CB8AC3E}">
        <p14:creationId xmlns:p14="http://schemas.microsoft.com/office/powerpoint/2010/main" val="31639088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food, brick&#10;&#10;Description automatically generated">
            <a:extLst>
              <a:ext uri="{FF2B5EF4-FFF2-40B4-BE49-F238E27FC236}">
                <a16:creationId xmlns:a16="http://schemas.microsoft.com/office/drawing/2014/main" id="{25ED8211-667C-4ACD-80DB-64EA81A2C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884"/>
            <a:ext cx="9144000" cy="6428232"/>
          </a:xfrm>
          <a:prstGeom prst="rect">
            <a:avLst/>
          </a:prstGeom>
        </p:spPr>
      </p:pic>
      <p:sp>
        <p:nvSpPr>
          <p:cNvPr id="2" name="Text Placeholder 1"/>
          <p:cNvSpPr>
            <a:spLocks noGrp="1"/>
          </p:cNvSpPr>
          <p:nvPr>
            <p:ph type="body" sz="quarter" idx="10"/>
          </p:nvPr>
        </p:nvSpPr>
        <p:spPr/>
        <p:txBody>
          <a:bodyPr/>
          <a:lstStyle/>
          <a:p>
            <a:r>
              <a:rPr lang="en-US" dirty="0"/>
              <a:t>Ostraca with names of priestly families, from Arad, 7th century BC</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God chose you from the beginning for salvation</a:t>
            </a:r>
          </a:p>
        </p:txBody>
      </p:sp>
    </p:spTree>
    <p:extLst>
      <p:ext uri="{BB962C8B-B14F-4D97-AF65-F5344CB8AC3E}">
        <p14:creationId xmlns:p14="http://schemas.microsoft.com/office/powerpoint/2010/main" val="4108070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table, sign, box&#10;&#10;Description automatically generated">
            <a:extLst>
              <a:ext uri="{FF2B5EF4-FFF2-40B4-BE49-F238E27FC236}">
                <a16:creationId xmlns:a16="http://schemas.microsoft.com/office/drawing/2014/main" id="{32F62056-B94D-49C8-8840-3E6395206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398" y="338095"/>
            <a:ext cx="6297204" cy="618181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2:13</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God chose you from the beginning for salvation in sanctification of the Spirit and faith in truth</a:t>
            </a:r>
          </a:p>
        </p:txBody>
      </p:sp>
    </p:spTree>
    <p:extLst>
      <p:ext uri="{BB962C8B-B14F-4D97-AF65-F5344CB8AC3E}">
        <p14:creationId xmlns:p14="http://schemas.microsoft.com/office/powerpoint/2010/main" val="11955144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table, sign, box&#10;&#10;Description automatically generated">
            <a:extLst>
              <a:ext uri="{FF2B5EF4-FFF2-40B4-BE49-F238E27FC236}">
                <a16:creationId xmlns:a16="http://schemas.microsoft.com/office/drawing/2014/main" id="{044F4898-669B-4CBC-82E3-AE8FA3365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398" y="338095"/>
            <a:ext cx="6297204" cy="618181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2:13</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God chose you from the beginning for salvation in sanctification of the Spirit and faith in truth</a:t>
            </a:r>
          </a:p>
        </p:txBody>
      </p:sp>
      <p:sp>
        <p:nvSpPr>
          <p:cNvPr id="2" name="Rounded Rectangle 1">
            <a:extLst>
              <a:ext uri="{FF2B5EF4-FFF2-40B4-BE49-F238E27FC236}">
                <a16:creationId xmlns:a16="http://schemas.microsoft.com/office/drawing/2014/main" id="{CEB4DC33-281E-4643-A32E-5C0606BF35CC}"/>
              </a:ext>
            </a:extLst>
          </p:cNvPr>
          <p:cNvSpPr/>
          <p:nvPr/>
        </p:nvSpPr>
        <p:spPr>
          <a:xfrm>
            <a:off x="5783580" y="4282440"/>
            <a:ext cx="914400" cy="6096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ounded Rectangle 6">
            <a:extLst>
              <a:ext uri="{FF2B5EF4-FFF2-40B4-BE49-F238E27FC236}">
                <a16:creationId xmlns:a16="http://schemas.microsoft.com/office/drawing/2014/main" id="{3A27DFCC-CD00-2F42-B0B2-A85F6A659D60}"/>
              </a:ext>
            </a:extLst>
          </p:cNvPr>
          <p:cNvSpPr/>
          <p:nvPr/>
        </p:nvSpPr>
        <p:spPr>
          <a:xfrm>
            <a:off x="2453640" y="4924697"/>
            <a:ext cx="1584960" cy="6096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7469073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9 American Colony Matson additional\Matson15k1\Life and customs\Women washing along channel at Gerasa, mat21192.jpg"/>
          <p:cNvPicPr>
            <a:picLocks noChangeAspect="1" noChangeArrowheads="1"/>
          </p:cNvPicPr>
          <p:nvPr/>
        </p:nvPicPr>
        <p:blipFill rotWithShape="1">
          <a:blip r:embed="rId3">
            <a:extLst>
              <a:ext uri="{28A0092B-C50C-407E-A947-70E740481C1C}">
                <a14:useLocalDpi xmlns:a14="http://schemas.microsoft.com/office/drawing/2010/main" val="0"/>
              </a:ext>
            </a:extLst>
          </a:blip>
          <a:srcRect b="6024"/>
          <a:stretch/>
        </p:blipFill>
        <p:spPr bwMode="auto">
          <a:xfrm>
            <a:off x="0" y="192087"/>
            <a:ext cx="9144000" cy="6513513"/>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Women washing clothes along a water channel at Gerasa</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2:13</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God chose you from the beginning for salvation in sanctification of the Spirit and faith in truth</a:t>
            </a:r>
          </a:p>
        </p:txBody>
      </p:sp>
    </p:spTree>
    <p:extLst>
      <p:ext uri="{BB962C8B-B14F-4D97-AF65-F5344CB8AC3E}">
        <p14:creationId xmlns:p14="http://schemas.microsoft.com/office/powerpoint/2010/main" val="36907649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tanding next to a body of water&#10;&#10;Description automatically generated">
            <a:extLst>
              <a:ext uri="{FF2B5EF4-FFF2-40B4-BE49-F238E27FC236}">
                <a16:creationId xmlns:a16="http://schemas.microsoft.com/office/drawing/2014/main" id="{E9C68E69-6FC4-4F79-9F8A-F6C262FCA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Baptism in the Jordan River</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2:13</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God chose you from the beginning for salvation in sanctification of the Spirit and faith in truth</a:t>
            </a:r>
          </a:p>
        </p:txBody>
      </p:sp>
    </p:spTree>
    <p:extLst>
      <p:ext uri="{BB962C8B-B14F-4D97-AF65-F5344CB8AC3E}">
        <p14:creationId xmlns:p14="http://schemas.microsoft.com/office/powerpoint/2010/main" val="26960348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Mosaic of Saint Paul at the Arian Baptistery, Ravenna, Italy, circa AD 500</a:t>
            </a:r>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He called you through our gospel</a:t>
            </a:r>
          </a:p>
        </p:txBody>
      </p:sp>
      <p:pic>
        <p:nvPicPr>
          <p:cNvPr id="3074" name="Picture 2" descr="https://upload.wikimedia.org/wikipedia/commons/thumb/2/2b/Saint_Paul._Detail_of_the_mosaic_in_Arian_Baptistery._Ravenna%2C_Italy.jpg/523px-Saint_Paul._Detail_of_the_mosaic_in_Arian_Baptistery._Ravenna%2C_Italy.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Effect>
                      <a14:brightnessContrast contrast="10000"/>
                    </a14:imgEffect>
                  </a14:imgLayer>
                </a14:imgProps>
              </a:ext>
              <a:ext uri="{28A0092B-C50C-407E-A947-70E740481C1C}">
                <a14:useLocalDpi xmlns:a14="http://schemas.microsoft.com/office/drawing/2010/main" val="0"/>
              </a:ext>
            </a:extLst>
          </a:blip>
          <a:srcRect/>
          <a:stretch>
            <a:fillRect/>
          </a:stretch>
        </p:blipFill>
        <p:spPr bwMode="auto">
          <a:xfrm>
            <a:off x="2475111" y="369332"/>
            <a:ext cx="4193778"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9390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97414C-5EB9-44FD-BA0C-502F12194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Wheatfield near Moresheth Gath</a:t>
            </a:r>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He called you through our gospel, that you may obtain the glory of our Lord Jesus Christ</a:t>
            </a:r>
          </a:p>
        </p:txBody>
      </p:sp>
    </p:spTree>
    <p:extLst>
      <p:ext uri="{BB962C8B-B14F-4D97-AF65-F5344CB8AC3E}">
        <p14:creationId xmlns:p14="http://schemas.microsoft.com/office/powerpoint/2010/main" val="1872914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PCB size\San Antonio Museum-pcb\Greco-Roman\Portrait of woman, marble, Roman, mid-1st c AD, tb111716700.jpg"/>
          <p:cNvPicPr>
            <a:picLocks noChangeAspect="1" noChangeArrowheads="1"/>
          </p:cNvPicPr>
          <p:nvPr/>
        </p:nvPicPr>
        <p:blipFill rotWithShape="1">
          <a:blip r:embed="rId3">
            <a:extLst>
              <a:ext uri="{28A0092B-C50C-407E-A947-70E740481C1C}">
                <a14:useLocalDpi xmlns:a14="http://schemas.microsoft.com/office/drawing/2010/main" val="0"/>
              </a:ext>
            </a:extLst>
          </a:blip>
          <a:srcRect l="6905" r="6357"/>
          <a:stretch/>
        </p:blipFill>
        <p:spPr bwMode="auto">
          <a:xfrm>
            <a:off x="0" y="361950"/>
            <a:ext cx="3829050" cy="61912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Kris\Documents\Bolen\04 0Adds 2012\19 Museum\Rome Museums\National Museum\Statues\White marble bust of mature man, meditative expression, beard reminiscent of Greek philosophers, ca AD 140, from Tiber riverbed in Rome, tb0513177435.jpg"/>
          <p:cNvPicPr>
            <a:picLocks noChangeAspect="1" noChangeArrowheads="1"/>
          </p:cNvPicPr>
          <p:nvPr/>
        </p:nvPicPr>
        <p:blipFill rotWithShape="1">
          <a:blip r:embed="rId4">
            <a:extLst>
              <a:ext uri="{28A0092B-C50C-407E-A947-70E740481C1C}">
                <a14:useLocalDpi xmlns:a14="http://schemas.microsoft.com/office/drawing/2010/main" val="0"/>
              </a:ext>
            </a:extLst>
          </a:blip>
          <a:srcRect l="11816" t="1" r="13801" b="268"/>
          <a:stretch/>
        </p:blipFill>
        <p:spPr bwMode="auto">
          <a:xfrm>
            <a:off x="4095751" y="0"/>
            <a:ext cx="5048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and man with composed expressions, 1st and 2nd centuries AD</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Do not be quickly shaken from your composure or be disturbed</a:t>
            </a:r>
          </a:p>
        </p:txBody>
      </p:sp>
    </p:spTree>
    <p:extLst>
      <p:ext uri="{BB962C8B-B14F-4D97-AF65-F5344CB8AC3E}">
        <p14:creationId xmlns:p14="http://schemas.microsoft.com/office/powerpoint/2010/main" val="40284352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ature, water, standing, ocean&#10;&#10;Description automatically generated">
            <a:extLst>
              <a:ext uri="{FF2B5EF4-FFF2-40B4-BE49-F238E27FC236}">
                <a16:creationId xmlns:a16="http://schemas.microsoft.com/office/drawing/2014/main" id="{FA089319-8C5C-48C9-A4C9-E20FD11D9D0D}"/>
              </a:ext>
            </a:extLst>
          </p:cNvPr>
          <p:cNvPicPr>
            <a:picLocks noChangeAspect="1"/>
          </p:cNvPicPr>
          <p:nvPr/>
        </p:nvPicPr>
        <p:blipFill rotWithShape="1">
          <a:blip r:embed="rId3">
            <a:extLst>
              <a:ext uri="{28A0092B-C50C-407E-A947-70E740481C1C}">
                <a14:useLocalDpi xmlns:a14="http://schemas.microsoft.com/office/drawing/2010/main" val="0"/>
              </a:ext>
            </a:extLst>
          </a:blip>
          <a:srcRect l="2000"/>
          <a:stretch/>
        </p:blipFill>
        <p:spPr>
          <a:xfrm>
            <a:off x="-5284" y="358445"/>
            <a:ext cx="9144001" cy="6130224"/>
          </a:xfrm>
          <a:prstGeom prst="rect">
            <a:avLst/>
          </a:prstGeom>
        </p:spPr>
      </p:pic>
      <p:sp>
        <p:nvSpPr>
          <p:cNvPr id="3" name="Text Placeholder 2"/>
          <p:cNvSpPr>
            <a:spLocks noGrp="1"/>
          </p:cNvSpPr>
          <p:nvPr>
            <p:ph type="body" sz="quarter" idx="10"/>
          </p:nvPr>
        </p:nvSpPr>
        <p:spPr/>
        <p:txBody>
          <a:bodyPr/>
          <a:lstStyle/>
          <a:p>
            <a:r>
              <a:rPr lang="en-US" i="1" dirty="0"/>
              <a:t>The Plains of Heaven</a:t>
            </a:r>
            <a:r>
              <a:rPr lang="en-US" dirty="0"/>
              <a:t>, by John Martin, circa 1851</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He called you through our gospel, that you may obtain the glory of our Lord Jesus Christ</a:t>
            </a:r>
          </a:p>
        </p:txBody>
      </p:sp>
    </p:spTree>
    <p:extLst>
      <p:ext uri="{BB962C8B-B14F-4D97-AF65-F5344CB8AC3E}">
        <p14:creationId xmlns:p14="http://schemas.microsoft.com/office/powerpoint/2010/main" val="41457994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cuments\Bolen\04 0Adds 2012\19 Museum\Rome Museums\Vatican Museum\Pio Cristiano\So-called tree sarcophagus, Anastasis, symbol of resurrection of Christ, ca AD 325-350, from hypogeum under St Paul Outside the Walls, tb0512175602.jpg"/>
          <p:cNvPicPr>
            <a:picLocks noChangeAspect="1" noChangeArrowheads="1"/>
          </p:cNvPicPr>
          <p:nvPr/>
        </p:nvPicPr>
        <p:blipFill rotWithShape="1">
          <a:blip r:embed="rId3">
            <a:extLst>
              <a:ext uri="{28A0092B-C50C-407E-A947-70E740481C1C}">
                <a14:useLocalDpi xmlns:a14="http://schemas.microsoft.com/office/drawing/2010/main" val="0"/>
              </a:ext>
            </a:extLst>
          </a:blip>
          <a:srcRect l="3493" r="4024"/>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So-called Tree Sarcophagus, with symbols of the resurrection of Christ, circa AD 325–350</a:t>
            </a:r>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He called you through our gospel, that you may obtain the glory of our Lord Jesus Christ</a:t>
            </a:r>
          </a:p>
        </p:txBody>
      </p:sp>
    </p:spTree>
    <p:extLst>
      <p:ext uri="{BB962C8B-B14F-4D97-AF65-F5344CB8AC3E}">
        <p14:creationId xmlns:p14="http://schemas.microsoft.com/office/powerpoint/2010/main" val="2618480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Ostia Museum\Trajan, 2nd c AD, tb0517172736.jpg"/>
          <p:cNvPicPr>
            <a:picLocks noChangeAspect="1" noChangeArrowheads="1"/>
          </p:cNvPicPr>
          <p:nvPr/>
        </p:nvPicPr>
        <p:blipFill rotWithShape="1">
          <a:blip r:embed="rId3">
            <a:extLst>
              <a:ext uri="{28A0092B-C50C-407E-A947-70E740481C1C}">
                <a14:useLocalDpi xmlns:a14="http://schemas.microsoft.com/office/drawing/2010/main" val="0"/>
              </a:ext>
            </a:extLst>
          </a:blip>
          <a:srcRect t="1920"/>
          <a:stretch/>
        </p:blipFill>
        <p:spPr bwMode="auto">
          <a:xfrm>
            <a:off x="2450465" y="-1"/>
            <a:ext cx="4243070" cy="665852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Trajan in military gear, 2nd century AD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So then, brothers, stand fast</a:t>
            </a:r>
          </a:p>
        </p:txBody>
      </p:sp>
    </p:spTree>
    <p:extLst>
      <p:ext uri="{BB962C8B-B14F-4D97-AF65-F5344CB8AC3E}">
        <p14:creationId xmlns:p14="http://schemas.microsoft.com/office/powerpoint/2010/main" val="13421920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each, person, holding, board&#10;&#10;Description automatically generated">
            <a:extLst>
              <a:ext uri="{FF2B5EF4-FFF2-40B4-BE49-F238E27FC236}">
                <a16:creationId xmlns:a16="http://schemas.microsoft.com/office/drawing/2014/main" id="{B4BCCD8C-A5FD-49B1-AD2C-560EFFBF5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
            <a:ext cx="9144000" cy="6766560"/>
          </a:xfrm>
          <a:prstGeom prst="rect">
            <a:avLst/>
          </a:prstGeom>
        </p:spPr>
      </p:pic>
      <p:sp>
        <p:nvSpPr>
          <p:cNvPr id="2" name="Text Placeholder 1"/>
          <p:cNvSpPr>
            <a:spLocks noGrp="1"/>
          </p:cNvSpPr>
          <p:nvPr>
            <p:ph type="body" sz="quarter" idx="10"/>
          </p:nvPr>
        </p:nvSpPr>
        <p:spPr/>
        <p:txBody>
          <a:bodyPr/>
          <a:lstStyle/>
          <a:p>
            <a:r>
              <a:rPr lang="sv-SE" dirty="0"/>
              <a:t>Roman soldier reenactor, in the hippodrome at Gerasa</a:t>
            </a:r>
            <a:endParaRPr lang="en-US" dirty="0"/>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So then, brothers, stand fast</a:t>
            </a:r>
          </a:p>
        </p:txBody>
      </p:sp>
    </p:spTree>
    <p:extLst>
      <p:ext uri="{BB962C8B-B14F-4D97-AF65-F5344CB8AC3E}">
        <p14:creationId xmlns:p14="http://schemas.microsoft.com/office/powerpoint/2010/main" val="16635623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7F51679-25FA-4493-A651-649188172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sv-SE" dirty="0"/>
              <a:t>”Roman soldiers” in a defensive position, in the hippodrome at Gerasa</a:t>
            </a:r>
            <a:endParaRPr lang="en-US" dirty="0"/>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So then, brothers, stand fast</a:t>
            </a:r>
          </a:p>
        </p:txBody>
      </p:sp>
    </p:spTree>
    <p:extLst>
      <p:ext uri="{BB962C8B-B14F-4D97-AF65-F5344CB8AC3E}">
        <p14:creationId xmlns:p14="http://schemas.microsoft.com/office/powerpoint/2010/main" val="14911218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text on a black background&#10;&#10;Description automatically generated">
            <a:extLst>
              <a:ext uri="{FF2B5EF4-FFF2-40B4-BE49-F238E27FC236}">
                <a16:creationId xmlns:a16="http://schemas.microsoft.com/office/drawing/2014/main" id="{DF8FC1F0-E4D5-4D78-86DB-53EDA9598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2" name="Text Placeholder 1"/>
          <p:cNvSpPr>
            <a:spLocks noGrp="1"/>
          </p:cNvSpPr>
          <p:nvPr>
            <p:ph type="body" sz="quarter" idx="10"/>
          </p:nvPr>
        </p:nvSpPr>
        <p:spPr/>
        <p:txBody>
          <a:bodyPr/>
          <a:lstStyle/>
          <a:p>
            <a:r>
              <a:rPr lang="en-US" dirty="0"/>
              <a:t>Beginning of the Letter to the Ephesians, Papyrus P46, circa AD 200</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Hold to the traditions you were taught, whether by spoken word or by letter from us</a:t>
            </a:r>
          </a:p>
        </p:txBody>
      </p:sp>
    </p:spTree>
    <p:extLst>
      <p:ext uri="{BB962C8B-B14F-4D97-AF65-F5344CB8AC3E}">
        <p14:creationId xmlns:p14="http://schemas.microsoft.com/office/powerpoint/2010/main" val="2358365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Rome Museums\Vatican Museum\Relics of St Caesarius, Paleo-Christian Gaul\Statuette of Good Shepherd, reworked fragment of large sarcophagus, ca AD 300, tb0512175651.jpg"/>
          <p:cNvPicPr>
            <a:picLocks noChangeAspect="1" noChangeArrowheads="1"/>
          </p:cNvPicPr>
          <p:nvPr/>
        </p:nvPicPr>
        <p:blipFill rotWithShape="1">
          <a:blip r:embed="rId3">
            <a:extLst>
              <a:ext uri="{28A0092B-C50C-407E-A947-70E740481C1C}">
                <a14:useLocalDpi xmlns:a14="http://schemas.microsoft.com/office/drawing/2010/main" val="0"/>
              </a:ext>
            </a:extLst>
          </a:blip>
          <a:srcRect t="5287" b="8784"/>
          <a:stretch/>
        </p:blipFill>
        <p:spPr bwMode="auto">
          <a:xfrm>
            <a:off x="0" y="171449"/>
            <a:ext cx="9144000" cy="655320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Statuette of the Good Shepherd, reworked fragment from a large sarcophagus, circa AD 300</a:t>
            </a:r>
          </a:p>
        </p:txBody>
      </p:sp>
      <p:sp>
        <p:nvSpPr>
          <p:cNvPr id="8" name="Text Placeholder 7"/>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May our Lord Jesus Christ . . . who has loved us and given us eternal comfort and good hope</a:t>
            </a:r>
          </a:p>
        </p:txBody>
      </p:sp>
    </p:spTree>
    <p:extLst>
      <p:ext uri="{BB962C8B-B14F-4D97-AF65-F5344CB8AC3E}">
        <p14:creationId xmlns:p14="http://schemas.microsoft.com/office/powerpoint/2010/main" val="24370415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stle on a hill&#10;&#10;Description automatically generated">
            <a:extLst>
              <a:ext uri="{FF2B5EF4-FFF2-40B4-BE49-F238E27FC236}">
                <a16:creationId xmlns:a16="http://schemas.microsoft.com/office/drawing/2014/main" id="{6ED9880C-5385-C248-9106-930855409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 Placeholder 3"/>
          <p:cNvSpPr>
            <a:spLocks noGrp="1"/>
          </p:cNvSpPr>
          <p:nvPr>
            <p:ph type="body" sz="quarter" idx="10"/>
          </p:nvPr>
        </p:nvSpPr>
        <p:spPr/>
        <p:txBody>
          <a:bodyPr/>
          <a:lstStyle/>
          <a:p>
            <a:r>
              <a:rPr lang="en-US" dirty="0"/>
              <a:t>Western wall of the Old City, with foundations from the 1st century AD</a:t>
            </a:r>
          </a:p>
        </p:txBody>
      </p:sp>
      <p:sp>
        <p:nvSpPr>
          <p:cNvPr id="8" name="Text Placeholder 7"/>
          <p:cNvSpPr>
            <a:spLocks noGrp="1"/>
          </p:cNvSpPr>
          <p:nvPr>
            <p:ph type="body" sz="quarter" idx="12"/>
          </p:nvPr>
        </p:nvSpPr>
        <p:spPr/>
        <p:txBody>
          <a:bodyPr/>
          <a:lstStyle/>
          <a:p>
            <a:r>
              <a:rPr lang="en-US" dirty="0"/>
              <a:t>2:17</a:t>
            </a:r>
          </a:p>
        </p:txBody>
      </p:sp>
      <p:sp>
        <p:nvSpPr>
          <p:cNvPr id="2" name="Title 1"/>
          <p:cNvSpPr>
            <a:spLocks noGrp="1"/>
          </p:cNvSpPr>
          <p:nvPr>
            <p:ph type="title"/>
          </p:nvPr>
        </p:nvSpPr>
        <p:spPr/>
        <p:txBody>
          <a:bodyPr/>
          <a:lstStyle/>
          <a:p>
            <a:r>
              <a:rPr lang="en-US" dirty="0"/>
              <a:t>Encourage and strengthen your hearts in every good work and word</a:t>
            </a:r>
          </a:p>
        </p:txBody>
      </p:sp>
    </p:spTree>
    <p:extLst>
      <p:ext uri="{BB962C8B-B14F-4D97-AF65-F5344CB8AC3E}">
        <p14:creationId xmlns:p14="http://schemas.microsoft.com/office/powerpoint/2010/main" val="1016332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bearded snake representing a protective spirit, 1st century AD</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Either by a spirit</a:t>
            </a:r>
          </a:p>
        </p:txBody>
      </p:sp>
      <p:pic>
        <p:nvPicPr>
          <p:cNvPr id="4098" name="Picture 2" descr="C:\Users\Kris\Documents\Bolen\PCB size\British Museum 2019-pcb\Greco-Roman\Bronze bearded snake, protective spirit, Roman, 1st c AD, tb09291977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54063"/>
            <a:ext cx="9144000" cy="5349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9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book, sitting, old&#10;&#10;Description automatically generated">
            <a:extLst>
              <a:ext uri="{FF2B5EF4-FFF2-40B4-BE49-F238E27FC236}">
                <a16:creationId xmlns:a16="http://schemas.microsoft.com/office/drawing/2014/main" id="{17704976-83CA-4A29-A94B-CAB061FE60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284" y="0"/>
            <a:ext cx="6885432" cy="6858000"/>
          </a:xfrm>
          <a:prstGeom prst="rect">
            <a:avLst/>
          </a:prstGeom>
        </p:spPr>
      </p:pic>
      <p:sp>
        <p:nvSpPr>
          <p:cNvPr id="2" name="Text Placeholder 1"/>
          <p:cNvSpPr>
            <a:spLocks noGrp="1"/>
          </p:cNvSpPr>
          <p:nvPr>
            <p:ph type="body" sz="quarter" idx="10"/>
          </p:nvPr>
        </p:nvSpPr>
        <p:spPr/>
        <p:txBody>
          <a:bodyPr/>
          <a:lstStyle/>
          <a:p>
            <a:r>
              <a:rPr lang="en-US" dirty="0"/>
              <a:t>Winged genius, from the villa of P </a:t>
            </a:r>
            <a:r>
              <a:rPr lang="en-US" dirty="0" err="1"/>
              <a:t>Fannius</a:t>
            </a:r>
            <a:r>
              <a:rPr lang="en-US" dirty="0"/>
              <a:t> </a:t>
            </a:r>
            <a:r>
              <a:rPr lang="en-US" dirty="0" err="1"/>
              <a:t>Synistor</a:t>
            </a:r>
            <a:r>
              <a:rPr lang="en-US" dirty="0"/>
              <a:t> in </a:t>
            </a:r>
            <a:r>
              <a:rPr lang="en-US" dirty="0" err="1"/>
              <a:t>Boscoreale</a:t>
            </a:r>
            <a:r>
              <a:rPr lang="en-US" dirty="0"/>
              <a:t>, 1st century AD</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Either by a spirit</a:t>
            </a:r>
          </a:p>
        </p:txBody>
      </p:sp>
    </p:spTree>
    <p:extLst>
      <p:ext uri="{BB962C8B-B14F-4D97-AF65-F5344CB8AC3E}">
        <p14:creationId xmlns:p14="http://schemas.microsoft.com/office/powerpoint/2010/main" val="2926267300"/>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1045</TotalTime>
  <Words>11122</Words>
  <Application>Microsoft Office PowerPoint</Application>
  <PresentationFormat>On-screen Show (4:3)</PresentationFormat>
  <Paragraphs>620</Paragraphs>
  <Slides>77</Slides>
  <Notes>77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77</vt:i4>
      </vt:variant>
    </vt:vector>
  </HeadingPairs>
  <TitlesOfParts>
    <vt:vector size="80" baseType="lpstr">
      <vt:lpstr>Arial</vt:lpstr>
      <vt:lpstr>Calibri</vt:lpstr>
      <vt:lpstr>PhotoCompanion</vt:lpstr>
      <vt:lpstr>2 Thessalonians 2</vt:lpstr>
      <vt:lpstr>Now concerning the coming of our Lord Jesus Christ and our gathering together to Him</vt:lpstr>
      <vt:lpstr>Now concerning the coming of our Lord Jesus Christ and our gathering together to Him</vt:lpstr>
      <vt:lpstr>Now concerning the coming of our Lord Jesus Christ and our gathering together to Him</vt:lpstr>
      <vt:lpstr>Now concerning the coming of our Lord Jesus Christ and our gathering together to Him</vt:lpstr>
      <vt:lpstr>Do not be quickly shaken from your composure or be disturbed</vt:lpstr>
      <vt:lpstr>Do not be quickly shaken from your composure or be disturbed</vt:lpstr>
      <vt:lpstr>Either by a spirit</vt:lpstr>
      <vt:lpstr>Either by a spirit</vt:lpstr>
      <vt:lpstr>Either by a spirit or by a message or a letter as if from us</vt:lpstr>
      <vt:lpstr>Either by a spirit or by a message or a letter as if from us</vt:lpstr>
      <vt:lpstr>Either by a spirit or by a message or a letter as if from us</vt:lpstr>
      <vt:lpstr>As if the day of the Lord had already come</vt:lpstr>
      <vt:lpstr>For it will not happen unless the falling away comes first, and the man of lawlessness is revealed</vt:lpstr>
      <vt:lpstr>For it will not happen unless the falling away comes first, and the man of lawlessness is revealed</vt:lpstr>
      <vt:lpstr>For it will not happen unless the falling away comes first, and the man of lawlessness is revealed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who opposes and exalts himself above everything that is called God or worshiped</vt:lpstr>
      <vt:lpstr>He sits in the temple of God, setting himself forth as God</vt:lpstr>
      <vt:lpstr>He sits in the temple of God, setting himself forth as God</vt:lpstr>
      <vt:lpstr>He sits in the temple of God, setting himself forth as God</vt:lpstr>
      <vt:lpstr>He sits in the temple of God, setting himself forth as God</vt:lpstr>
      <vt:lpstr>He sits in the temple of God, setting himself forth as God</vt:lpstr>
      <vt:lpstr>He sits in the temple of God, setting himself forth as God</vt:lpstr>
      <vt:lpstr>He sits in the temple of God, setting himself forth as God</vt:lpstr>
      <vt:lpstr>He sits in the temple of God, setting himself forth as God</vt:lpstr>
      <vt:lpstr>Do you not remember that when I was with you I told you these things? </vt:lpstr>
      <vt:lpstr>Do you not remember that when I was with you I told you these things? </vt:lpstr>
      <vt:lpstr>Do you not remember that when I was with you I told you these things? </vt:lpstr>
      <vt:lpstr>And you know what is restraining him now</vt:lpstr>
      <vt:lpstr>And you know what is restraining him now</vt:lpstr>
      <vt:lpstr>And you know what is restraining him now</vt:lpstr>
      <vt:lpstr>And you know what is restraining him now</vt:lpstr>
      <vt:lpstr>And you know what is restraining him now</vt:lpstr>
      <vt:lpstr>And you know what is restraining him now</vt:lpstr>
      <vt:lpstr>The mystery of lawlessness is already at work</vt:lpstr>
      <vt:lpstr>The mystery of lawlessness is already at work</vt:lpstr>
      <vt:lpstr>Then the lawless one . . . whom the Lord Jesus will slay with the breath of His mouth</vt:lpstr>
      <vt:lpstr>Then the lawless one . . . whom the Lord Jesus will slay with the breath of His mouth</vt:lpstr>
      <vt:lpstr>He will bring him to nothing by the appearance of His coming</vt:lpstr>
      <vt:lpstr>Whose coming is by the operation of Satan with all power and signs and deceitful wonders</vt:lpstr>
      <vt:lpstr>Whose coming is by the operation of Satan with all power and signs and deceitful wonders</vt:lpstr>
      <vt:lpstr>Whose coming is by the operation of Satan with all power and signs and deceitful wonders</vt:lpstr>
      <vt:lpstr>Whose coming is by the operation of Satan with all power and signs and deceitful wonders</vt:lpstr>
      <vt:lpstr>Whose coming is by the operation of Satan with all power and signs and deceitful wonders</vt:lpstr>
      <vt:lpstr>He is coming with the deception of unrighteousness for the perishing</vt:lpstr>
      <vt:lpstr>He is coming with the deception of unrighteousness for the perishing</vt:lpstr>
      <vt:lpstr>So God will send on them a deluding influence so that they will believe what is false</vt:lpstr>
      <vt:lpstr>So God will send on them a deluding influence so that they will believe what is false</vt:lpstr>
      <vt:lpstr>So God will send on them a deluding influence so that they will believe what is false</vt:lpstr>
      <vt:lpstr>In order that they may all be judged</vt:lpstr>
      <vt:lpstr>In order that they may all be judged who did not believe the truth but enjoyed wickedness</vt:lpstr>
      <vt:lpstr>We are obligated to give thanks to God always for you, brothers beloved by the Lord</vt:lpstr>
      <vt:lpstr>God chose you from the beginning for salvation</vt:lpstr>
      <vt:lpstr>God chose you from the beginning for salvation</vt:lpstr>
      <vt:lpstr>God chose you from the beginning for salvation</vt:lpstr>
      <vt:lpstr>God chose you from the beginning for salvation in sanctification of the Spirit and faith in truth</vt:lpstr>
      <vt:lpstr>God chose you from the beginning for salvation in sanctification of the Spirit and faith in truth</vt:lpstr>
      <vt:lpstr>God chose you from the beginning for salvation in sanctification of the Spirit and faith in truth</vt:lpstr>
      <vt:lpstr>God chose you from the beginning for salvation in sanctification of the Spirit and faith in truth</vt:lpstr>
      <vt:lpstr>He called you through our gospel</vt:lpstr>
      <vt:lpstr>He called you through our gospel, that you may obtain the glory of our Lord Jesus Christ</vt:lpstr>
      <vt:lpstr>He called you through our gospel, that you may obtain the glory of our Lord Jesus Christ</vt:lpstr>
      <vt:lpstr>He called you through our gospel, that you may obtain the glory of our Lord Jesus Christ</vt:lpstr>
      <vt:lpstr>So then, brothers, stand fast</vt:lpstr>
      <vt:lpstr>So then, brothers, stand fast</vt:lpstr>
      <vt:lpstr>So then, brothers, stand fast</vt:lpstr>
      <vt:lpstr>Hold to the traditions you were taught, whether by spoken word or by letter from us</vt:lpstr>
      <vt:lpstr>May our Lord Jesus Christ . . . who has loved us and given us eternal comfort and good hope</vt:lpstr>
      <vt:lpstr>Encourage and strengthen your hearts in every good work and word</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Thessalonians 2, Photo Companion to the Bible</dc:title>
  <dc:subject>Photo Companion to the Bible</dc:subject>
  <dc:creator>BiblePlaces.com</dc:creator>
  <cp:lastModifiedBy>Todd Bolen</cp:lastModifiedBy>
  <cp:revision>83</cp:revision>
  <dcterms:created xsi:type="dcterms:W3CDTF">2020-04-04T21:31:51Z</dcterms:created>
  <dcterms:modified xsi:type="dcterms:W3CDTF">2021-04-28T04:58:07Z</dcterms:modified>
</cp:coreProperties>
</file>